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handoutMasterIdLst>
    <p:handoutMasterId r:id="rId33"/>
  </p:handoutMasterIdLst>
  <p:sldIdLst>
    <p:sldId id="258" r:id="rId2"/>
    <p:sldId id="287" r:id="rId3"/>
    <p:sldId id="296" r:id="rId4"/>
    <p:sldId id="282" r:id="rId5"/>
    <p:sldId id="283" r:id="rId6"/>
    <p:sldId id="269" r:id="rId7"/>
    <p:sldId id="270" r:id="rId8"/>
    <p:sldId id="300" r:id="rId9"/>
    <p:sldId id="271" r:id="rId10"/>
    <p:sldId id="272" r:id="rId11"/>
    <p:sldId id="275" r:id="rId12"/>
    <p:sldId id="293" r:id="rId13"/>
    <p:sldId id="294" r:id="rId14"/>
    <p:sldId id="295" r:id="rId15"/>
    <p:sldId id="278" r:id="rId16"/>
    <p:sldId id="298" r:id="rId17"/>
    <p:sldId id="277" r:id="rId18"/>
    <p:sldId id="280" r:id="rId19"/>
    <p:sldId id="276" r:id="rId20"/>
    <p:sldId id="279" r:id="rId21"/>
    <p:sldId id="290" r:id="rId22"/>
    <p:sldId id="306" r:id="rId23"/>
    <p:sldId id="281" r:id="rId24"/>
    <p:sldId id="286" r:id="rId25"/>
    <p:sldId id="289" r:id="rId26"/>
    <p:sldId id="291" r:id="rId27"/>
    <p:sldId id="299" r:id="rId28"/>
    <p:sldId id="292" r:id="rId29"/>
    <p:sldId id="305" r:id="rId30"/>
    <p:sldId id="307" r:id="rId31"/>
  </p:sldIdLst>
  <p:sldSz cx="9144000" cy="5143500" type="screen16x9"/>
  <p:notesSz cx="6858000" cy="9144000"/>
  <p:defaultTextStyle>
    <a:defPPr>
      <a:defRPr lang="sv-SE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953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091" autoAdjust="0"/>
    <p:restoredTop sz="94660"/>
  </p:normalViewPr>
  <p:slideViewPr>
    <p:cSldViewPr>
      <p:cViewPr varScale="1">
        <p:scale>
          <a:sx n="187" d="100"/>
          <a:sy n="187" d="100"/>
        </p:scale>
        <p:origin x="68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0" d="100"/>
          <a:sy n="60" d="100"/>
        </p:scale>
        <p:origin x="3187" y="3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huvud 1">
            <a:extLst>
              <a:ext uri="{FF2B5EF4-FFF2-40B4-BE49-F238E27FC236}">
                <a16:creationId xmlns:a16="http://schemas.microsoft.com/office/drawing/2014/main" id="{8641E886-6D8F-4DA2-898A-00B1EAE1AC5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Platshållare för datum 2">
            <a:extLst>
              <a:ext uri="{FF2B5EF4-FFF2-40B4-BE49-F238E27FC236}">
                <a16:creationId xmlns:a16="http://schemas.microsoft.com/office/drawing/2014/main" id="{C9EDFE6A-05C8-4F6B-BA8A-F497180174A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C3AE95-3DFC-4DDB-A7BB-B9BF94A03429}" type="datetimeFigureOut">
              <a:rPr lang="sv-SE" smtClean="0"/>
              <a:t>2021-06-27</a:t>
            </a:fld>
            <a:endParaRPr lang="sv-SE"/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AAE70C2B-4AA1-47BF-94B9-F7DF59FCFC3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ED3EF666-D1D2-478D-9969-E1DE1FE2D06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96AD15-F18B-494F-8904-C45D7BCBE604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0675942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8539D3-FAF3-FC43-8825-CC8C9D4686B2}" type="datetimeFigureOut">
              <a:rPr lang="sv-SE" smtClean="0"/>
              <a:t>2021-06-27</a:t>
            </a:fld>
            <a:endParaRPr lang="sv-S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v-S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3B8005-7BF2-4B40-A831-B1EE96BFE5D5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984349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528E8603-97F6-448F-AF1B-7D33D8C75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2A9A3-8636-4A04-BD48-3153280FB086}" type="slidenum">
              <a:rPr lang="sv-SE" smtClean="0"/>
              <a:t>‹#›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9E3CD4D9-900F-4086-81FD-AB6606D8B7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D42CF517-9DD4-421C-AE14-6B4A4453B0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B926A-213D-3B48-BB0C-19ADA28B3F4D}" type="datetime1">
              <a:rPr lang="sv-SE" smtClean="0"/>
              <a:t>2021-06-27</a:t>
            </a:fld>
            <a:endParaRPr lang="sv-SE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383F7B48-BB86-D74E-A1EB-2C3CDBAC7F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00"/>
          <a:stretch/>
        </p:blipFill>
        <p:spPr>
          <a:xfrm>
            <a:off x="246063" y="2559025"/>
            <a:ext cx="8650292" cy="2443097"/>
          </a:xfrm>
          <a:prstGeom prst="rect">
            <a:avLst/>
          </a:prstGeom>
        </p:spPr>
      </p:pic>
      <p:sp>
        <p:nvSpPr>
          <p:cNvPr id="25" name="Underrubrik 2">
            <a:extLst>
              <a:ext uri="{FF2B5EF4-FFF2-40B4-BE49-F238E27FC236}">
                <a16:creationId xmlns:a16="http://schemas.microsoft.com/office/drawing/2014/main" id="{040AB90C-B2A7-4284-98E0-80DAE0A2CD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7928" y="1974952"/>
            <a:ext cx="8090297" cy="596798"/>
          </a:xfrm>
        </p:spPr>
        <p:txBody>
          <a:bodyPr/>
          <a:lstStyle>
            <a:lvl1pPr marL="0" indent="0" algn="l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sv-SE" dirty="0"/>
          </a:p>
        </p:txBody>
      </p:sp>
      <p:sp>
        <p:nvSpPr>
          <p:cNvPr id="24" name="Rubrik 1">
            <a:extLst>
              <a:ext uri="{FF2B5EF4-FFF2-40B4-BE49-F238E27FC236}">
                <a16:creationId xmlns:a16="http://schemas.microsoft.com/office/drawing/2014/main" id="{2973C368-F8A4-41B1-9D52-4D79988138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7928" y="1390867"/>
            <a:ext cx="8090297" cy="566641"/>
          </a:xfrm>
        </p:spPr>
        <p:txBody>
          <a:bodyPr anchor="t"/>
          <a:lstStyle>
            <a:lvl1pPr algn="l">
              <a:defRPr sz="2700"/>
            </a:lvl1pPr>
          </a:lstStyle>
          <a:p>
            <a:r>
              <a:rPr lang="en-GB"/>
              <a:t>Click to edit Master title style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42589128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_e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D42CF517-9DD4-421C-AE14-6B4A4453B0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EF508-B04A-E34A-80DD-59A12C5D1039}" type="datetime1">
              <a:rPr lang="sv-SE" smtClean="0"/>
              <a:t>2021-06-27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9E3CD4D9-900F-4086-81FD-AB6606D8B7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528E8603-97F6-448F-AF1B-7D33D8C75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2A9A3-8636-4A04-BD48-3153280FB086}" type="slidenum">
              <a:rPr lang="sv-SE" smtClean="0"/>
              <a:t>‹#›</a:t>
            </a:fld>
            <a:endParaRPr lang="sv-SE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E50A1F01-262A-6542-96F8-9345B6213D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00"/>
          <a:stretch/>
        </p:blipFill>
        <p:spPr>
          <a:xfrm>
            <a:off x="246063" y="2559025"/>
            <a:ext cx="8650292" cy="2443097"/>
          </a:xfrm>
          <a:prstGeom prst="rect">
            <a:avLst/>
          </a:prstGeom>
        </p:spPr>
      </p:pic>
      <p:sp>
        <p:nvSpPr>
          <p:cNvPr id="3" name="Underrubrik 2">
            <a:extLst>
              <a:ext uri="{FF2B5EF4-FFF2-40B4-BE49-F238E27FC236}">
                <a16:creationId xmlns:a16="http://schemas.microsoft.com/office/drawing/2014/main" id="{FF22D944-0354-4DCD-8334-3FC7C9FFC9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7928" y="1974952"/>
            <a:ext cx="8090297" cy="596798"/>
          </a:xfrm>
        </p:spPr>
        <p:txBody>
          <a:bodyPr/>
          <a:lstStyle>
            <a:lvl1pPr marL="0" indent="0" algn="l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sv-SE" dirty="0"/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918E66E3-BED5-4C6D-B465-40B84B88DB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7928" y="1390867"/>
            <a:ext cx="8090297" cy="566641"/>
          </a:xfrm>
        </p:spPr>
        <p:txBody>
          <a:bodyPr anchor="t"/>
          <a:lstStyle>
            <a:lvl1pPr algn="l">
              <a:defRPr sz="2700"/>
            </a:lvl1pPr>
          </a:lstStyle>
          <a:p>
            <a:r>
              <a:rPr lang="en-GB"/>
              <a:t>Click to edit Master title style</a:t>
            </a:r>
            <a:endParaRPr lang="sv-SE" dirty="0"/>
          </a:p>
        </p:txBody>
      </p:sp>
      <p:pic>
        <p:nvPicPr>
          <p:cNvPr id="9" name="Bildobjekt 19">
            <a:extLst>
              <a:ext uri="{FF2B5EF4-FFF2-40B4-BE49-F238E27FC236}">
                <a16:creationId xmlns:a16="http://schemas.microsoft.com/office/drawing/2014/main" id="{D08EEA80-13E5-4697-A9DA-21277742FA7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26476" y="333641"/>
            <a:ext cx="1287722" cy="2057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480474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3155F99B-B767-4EF4-BDED-E7E361EB3F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2A9A3-8636-4A04-BD48-3153280FB086}" type="slidenum">
              <a:rPr lang="sv-SE" smtClean="0"/>
              <a:pPr/>
              <a:t>‹#›</a:t>
            </a:fld>
            <a:endParaRPr lang="sv-SE"/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21B72178-9B2F-45A7-A31E-7710591B0F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3" name="Platshållare för datum 2">
            <a:extLst>
              <a:ext uri="{FF2B5EF4-FFF2-40B4-BE49-F238E27FC236}">
                <a16:creationId xmlns:a16="http://schemas.microsoft.com/office/drawing/2014/main" id="{69A48BD2-8B5B-44E1-8F6C-9B0D41A68E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3F4D8-4BE6-D743-AE27-D14757A6F270}" type="datetime1">
              <a:rPr lang="sv-SE" smtClean="0"/>
              <a:t>2021-06-27</a:t>
            </a:fld>
            <a:endParaRPr lang="sv-SE"/>
          </a:p>
        </p:txBody>
      </p:sp>
      <p:sp>
        <p:nvSpPr>
          <p:cNvPr id="7" name="Platshållare för innehåll 6">
            <a:extLst>
              <a:ext uri="{FF2B5EF4-FFF2-40B4-BE49-F238E27FC236}">
                <a16:creationId xmlns:a16="http://schemas.microsoft.com/office/drawing/2014/main" id="{FA474A84-82A6-4747-B64B-83217A0CB54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131888" y="1194198"/>
            <a:ext cx="7765653" cy="3540919"/>
          </a:xfrm>
        </p:spPr>
        <p:txBody>
          <a:bodyPr>
            <a:normAutofit/>
          </a:bodyPr>
          <a:lstStyle>
            <a:lvl1pPr>
              <a:defRPr sz="1500"/>
            </a:lvl1pPr>
            <a:lvl2pPr marL="514350" indent="-171450">
              <a:buFont typeface="Arial" panose="020B0604020202020204" pitchFamily="34" charset="0"/>
              <a:buChar char="‒"/>
              <a:defRPr sz="1350"/>
            </a:lvl2pPr>
            <a:lvl3pPr marL="857250" indent="-171450">
              <a:buFont typeface="Arial" panose="020B0604020202020204" pitchFamily="34" charset="0"/>
              <a:buChar char="˃"/>
              <a:defRPr sz="1200"/>
            </a:lvl3pPr>
            <a:lvl4pPr>
              <a:defRPr sz="1050"/>
            </a:lvl4pPr>
            <a:lvl5pPr marL="1543050" indent="-171450">
              <a:buFont typeface="Arial" panose="020B0604020202020204" pitchFamily="34" charset="0"/>
              <a:buChar char="‒"/>
              <a:defRPr sz="105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sv-SE" dirty="0"/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4EB0B6BB-AC5F-485A-85BA-F56E433C7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7273272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 och två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2579ABBA-285A-4BDD-A8DE-D7E232663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2A9A3-8636-4A04-BD48-3153280FB086}" type="slidenum">
              <a:rPr lang="sv-SE" smtClean="0"/>
              <a:pPr/>
              <a:t>‹#›</a:t>
            </a:fld>
            <a:endParaRPr lang="sv-SE"/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5C0D5306-1C16-4D96-8016-0B45E724AE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3" name="Platshållare för datum 2">
            <a:extLst>
              <a:ext uri="{FF2B5EF4-FFF2-40B4-BE49-F238E27FC236}">
                <a16:creationId xmlns:a16="http://schemas.microsoft.com/office/drawing/2014/main" id="{8C966D54-57EE-458D-979F-B857F3483E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663559-229D-724F-BBD5-623E582CF5C1}" type="datetime1">
              <a:rPr lang="sv-SE" smtClean="0"/>
              <a:t>2021-06-27</a:t>
            </a:fld>
            <a:endParaRPr lang="sv-SE"/>
          </a:p>
        </p:txBody>
      </p:sp>
      <p:sp>
        <p:nvSpPr>
          <p:cNvPr id="11" name="Platshållare för innehåll 6">
            <a:extLst>
              <a:ext uri="{FF2B5EF4-FFF2-40B4-BE49-F238E27FC236}">
                <a16:creationId xmlns:a16="http://schemas.microsoft.com/office/drawing/2014/main" id="{C23E0C61-4086-4E9E-9765-C96613FBE58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103244" y="1193800"/>
            <a:ext cx="3794694" cy="3540919"/>
          </a:xfrm>
        </p:spPr>
        <p:txBody>
          <a:bodyPr>
            <a:normAutofit/>
          </a:bodyPr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sv-SE" dirty="0"/>
          </a:p>
        </p:txBody>
      </p:sp>
      <p:sp>
        <p:nvSpPr>
          <p:cNvPr id="12" name="Platshållare för innehåll 6">
            <a:extLst>
              <a:ext uri="{FF2B5EF4-FFF2-40B4-BE49-F238E27FC236}">
                <a16:creationId xmlns:a16="http://schemas.microsoft.com/office/drawing/2014/main" id="{F4B1B781-8A23-4309-9884-DD6E3CE0EF21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131888" y="1194594"/>
            <a:ext cx="3794694" cy="3540919"/>
          </a:xfrm>
        </p:spPr>
        <p:txBody>
          <a:bodyPr>
            <a:normAutofit/>
          </a:bodyPr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sv-SE" dirty="0"/>
          </a:p>
        </p:txBody>
      </p:sp>
      <p:sp>
        <p:nvSpPr>
          <p:cNvPr id="6" name="Rubrik 5">
            <a:extLst>
              <a:ext uri="{FF2B5EF4-FFF2-40B4-BE49-F238E27FC236}">
                <a16:creationId xmlns:a16="http://schemas.microsoft.com/office/drawing/2014/main" id="{41903042-6CE8-4286-847C-7E810AF584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841581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, underrubriker och två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2579ABBA-285A-4BDD-A8DE-D7E232663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2A9A3-8636-4A04-BD48-3153280FB086}" type="slidenum">
              <a:rPr lang="sv-SE" smtClean="0"/>
              <a:pPr/>
              <a:t>‹#›</a:t>
            </a:fld>
            <a:endParaRPr lang="sv-SE"/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5C0D5306-1C16-4D96-8016-0B45E724AE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3" name="Platshållare för datum 2">
            <a:extLst>
              <a:ext uri="{FF2B5EF4-FFF2-40B4-BE49-F238E27FC236}">
                <a16:creationId xmlns:a16="http://schemas.microsoft.com/office/drawing/2014/main" id="{8C966D54-57EE-458D-979F-B857F3483E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AF60D0-FE42-A248-8A54-F26FEA948759}" type="datetime1">
              <a:rPr lang="sv-SE" smtClean="0"/>
              <a:t>2021-06-27</a:t>
            </a:fld>
            <a:endParaRPr lang="sv-SE"/>
          </a:p>
        </p:txBody>
      </p:sp>
      <p:sp>
        <p:nvSpPr>
          <p:cNvPr id="8" name="Platshållare för innehåll 6">
            <a:extLst>
              <a:ext uri="{FF2B5EF4-FFF2-40B4-BE49-F238E27FC236}">
                <a16:creationId xmlns:a16="http://schemas.microsoft.com/office/drawing/2014/main" id="{6304BE55-467D-4CE2-9B8D-EC038C989AF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103244" y="1664494"/>
            <a:ext cx="3794297" cy="3070622"/>
          </a:xfrm>
        </p:spPr>
        <p:txBody>
          <a:bodyPr>
            <a:normAutofit/>
          </a:bodyPr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sv-SE" dirty="0"/>
          </a:p>
        </p:txBody>
      </p:sp>
      <p:sp>
        <p:nvSpPr>
          <p:cNvPr id="12" name="Platshållare för text 10">
            <a:extLst>
              <a:ext uri="{FF2B5EF4-FFF2-40B4-BE49-F238E27FC236}">
                <a16:creationId xmlns:a16="http://schemas.microsoft.com/office/drawing/2014/main" id="{4D066E04-C797-4C85-AD05-F6EFD42AED3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103244" y="1194197"/>
            <a:ext cx="3794297" cy="398859"/>
          </a:xfrm>
        </p:spPr>
        <p:txBody>
          <a:bodyPr>
            <a:noAutofit/>
          </a:bodyPr>
          <a:lstStyle>
            <a:lvl1pPr marL="0" indent="0">
              <a:buNone/>
              <a:defRPr sz="150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3" name="Platshållare för innehåll 6">
            <a:extLst>
              <a:ext uri="{FF2B5EF4-FFF2-40B4-BE49-F238E27FC236}">
                <a16:creationId xmlns:a16="http://schemas.microsoft.com/office/drawing/2014/main" id="{20A69851-5F12-40D3-A417-2DCD7530A5F4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136220" y="1664494"/>
            <a:ext cx="3792153" cy="3070622"/>
          </a:xfrm>
        </p:spPr>
        <p:txBody>
          <a:bodyPr>
            <a:normAutofit/>
          </a:bodyPr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sv-SE" dirty="0"/>
          </a:p>
        </p:txBody>
      </p:sp>
      <p:sp>
        <p:nvSpPr>
          <p:cNvPr id="14" name="Platshållare för text 10">
            <a:extLst>
              <a:ext uri="{FF2B5EF4-FFF2-40B4-BE49-F238E27FC236}">
                <a16:creationId xmlns:a16="http://schemas.microsoft.com/office/drawing/2014/main" id="{9472B11D-1B06-4AB9-A788-CEFECBDC8E1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136220" y="1194197"/>
            <a:ext cx="3792153" cy="398859"/>
          </a:xfrm>
        </p:spPr>
        <p:txBody>
          <a:bodyPr>
            <a:noAutofit/>
          </a:bodyPr>
          <a:lstStyle>
            <a:lvl1pPr marL="0" indent="0">
              <a:buNone/>
              <a:defRPr sz="150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6945529D-785A-43B8-8CB0-BF49CF7DD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1804528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 och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89E1C101-21B3-4DE8-ACC8-96D836B90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2A9A3-8636-4A04-BD48-3153280FB086}" type="slidenum">
              <a:rPr lang="sv-SE" smtClean="0"/>
              <a:pPr/>
              <a:t>‹#›</a:t>
            </a:fld>
            <a:endParaRPr lang="sv-SE"/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698402AB-3C0D-47F3-B526-AEE8B976CD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3" name="Platshållare för datum 2">
            <a:extLst>
              <a:ext uri="{FF2B5EF4-FFF2-40B4-BE49-F238E27FC236}">
                <a16:creationId xmlns:a16="http://schemas.microsoft.com/office/drawing/2014/main" id="{C91421C8-A909-4498-9C65-2C4F1875E5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A7D9E-CD1D-F144-88A8-27D2C4D672B1}" type="datetime1">
              <a:rPr lang="sv-SE" smtClean="0"/>
              <a:t>2021-06-27</a:t>
            </a:fld>
            <a:endParaRPr lang="sv-SE"/>
          </a:p>
        </p:txBody>
      </p:sp>
      <p:sp>
        <p:nvSpPr>
          <p:cNvPr id="7" name="Platshållare för bild 6">
            <a:extLst>
              <a:ext uri="{FF2B5EF4-FFF2-40B4-BE49-F238E27FC236}">
                <a16:creationId xmlns:a16="http://schemas.microsoft.com/office/drawing/2014/main" id="{FECDBECF-4709-417A-8783-E9CAB0603AC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46460" y="1194198"/>
            <a:ext cx="8651081" cy="3540919"/>
          </a:xfrm>
        </p:spPr>
        <p:txBody>
          <a:bodyPr/>
          <a:lstStyle/>
          <a:p>
            <a:r>
              <a:rPr lang="en-GB"/>
              <a:t>Click icon to add picture</a:t>
            </a:r>
            <a:endParaRPr lang="sv-SE"/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08A04EEF-7713-4918-A58B-127EED1C3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953397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 och två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89E1C101-21B3-4DE8-ACC8-96D836B90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2A9A3-8636-4A04-BD48-3153280FB086}" type="slidenum">
              <a:rPr lang="sv-SE" smtClean="0"/>
              <a:pPr/>
              <a:t>‹#›</a:t>
            </a:fld>
            <a:endParaRPr lang="sv-SE"/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698402AB-3C0D-47F3-B526-AEE8B976CD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3" name="Platshållare för datum 2">
            <a:extLst>
              <a:ext uri="{FF2B5EF4-FFF2-40B4-BE49-F238E27FC236}">
                <a16:creationId xmlns:a16="http://schemas.microsoft.com/office/drawing/2014/main" id="{C91421C8-A909-4498-9C65-2C4F1875E5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585DF-A6DF-A54D-9960-BE991B45200F}" type="datetime1">
              <a:rPr lang="sv-SE" smtClean="0"/>
              <a:t>2021-06-27</a:t>
            </a:fld>
            <a:endParaRPr lang="sv-SE"/>
          </a:p>
        </p:txBody>
      </p:sp>
      <p:sp>
        <p:nvSpPr>
          <p:cNvPr id="9" name="Platshållare för bild 6">
            <a:extLst>
              <a:ext uri="{FF2B5EF4-FFF2-40B4-BE49-F238E27FC236}">
                <a16:creationId xmlns:a16="http://schemas.microsoft.com/office/drawing/2014/main" id="{3747F699-0360-4395-8415-6E5114D6C6C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60332" y="1194198"/>
            <a:ext cx="4237210" cy="3540919"/>
          </a:xfrm>
        </p:spPr>
        <p:txBody>
          <a:bodyPr/>
          <a:lstStyle/>
          <a:p>
            <a:r>
              <a:rPr lang="en-GB"/>
              <a:t>Click icon to add picture</a:t>
            </a:r>
            <a:endParaRPr lang="sv-SE"/>
          </a:p>
        </p:txBody>
      </p:sp>
      <p:sp>
        <p:nvSpPr>
          <p:cNvPr id="7" name="Platshållare för bild 6">
            <a:extLst>
              <a:ext uri="{FF2B5EF4-FFF2-40B4-BE49-F238E27FC236}">
                <a16:creationId xmlns:a16="http://schemas.microsoft.com/office/drawing/2014/main" id="{FECDBECF-4709-417A-8783-E9CAB0603AC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46460" y="1194594"/>
            <a:ext cx="4237209" cy="3540919"/>
          </a:xfrm>
        </p:spPr>
        <p:txBody>
          <a:bodyPr/>
          <a:lstStyle/>
          <a:p>
            <a:r>
              <a:rPr lang="en-GB"/>
              <a:t>Click icon to add picture</a:t>
            </a:r>
            <a:endParaRPr lang="sv-SE"/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08A04EEF-7713-4918-A58B-127EED1C3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1879584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BDE0A226-9A3A-4E94-A386-D753C79EA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2A9A3-8636-4A04-BD48-3153280FB086}" type="slidenum">
              <a:rPr lang="sv-SE" smtClean="0"/>
              <a:pPr/>
              <a:t>‹#›</a:t>
            </a:fld>
            <a:endParaRPr lang="sv-SE"/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32D627AA-4087-4599-9513-63987ED834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3" name="Platshållare för datum 2">
            <a:extLst>
              <a:ext uri="{FF2B5EF4-FFF2-40B4-BE49-F238E27FC236}">
                <a16:creationId xmlns:a16="http://schemas.microsoft.com/office/drawing/2014/main" id="{892B391E-9C84-4E0D-898B-8454343BE6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91D87-1285-6843-BFFA-E098C31F828A}" type="datetime1">
              <a:rPr lang="sv-SE" smtClean="0"/>
              <a:t>2021-06-27</a:t>
            </a:fld>
            <a:endParaRPr lang="sv-SE"/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2F4B5727-3AF8-4023-B42B-839E8695AB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1965859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F9DBF7EF-8E59-4075-A8F0-EF49E121CA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835080" y="4902599"/>
            <a:ext cx="2057400" cy="23257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22A9A3-8636-4A04-BD48-3153280FB086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C9465249-3F3D-4589-A44C-3AA1952E4C6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902599"/>
            <a:ext cx="3086100" cy="2325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sv-SE" dirty="0"/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80C11F1C-711C-4AD7-A25F-D2B3F451BB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51520" y="4902599"/>
            <a:ext cx="2057400" cy="23257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BE8303-AD2F-DB4D-B8E2-7368B5FD02EE}" type="datetime1">
              <a:rPr lang="sv-SE" smtClean="0"/>
              <a:t>2021-06-27</a:t>
            </a:fld>
            <a:endParaRPr lang="sv-SE" dirty="0"/>
          </a:p>
        </p:txBody>
      </p:sp>
      <p:sp>
        <p:nvSpPr>
          <p:cNvPr id="54" name="Rektangel 53">
            <a:extLst>
              <a:ext uri="{FF2B5EF4-FFF2-40B4-BE49-F238E27FC236}">
                <a16:creationId xmlns:a16="http://schemas.microsoft.com/office/drawing/2014/main" id="{D263F704-88D1-4479-BA22-2920B7F386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50750" y="4889099"/>
            <a:ext cx="8646791" cy="1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013"/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CEFDED03-B73B-4057-9667-7B69EF4D71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31887" y="1194197"/>
            <a:ext cx="7765653" cy="343852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sv-SE" dirty="0"/>
              <a:t>Klicka här för att ändra format på bakgrundstexten</a:t>
            </a:r>
          </a:p>
          <a:p>
            <a:pPr lvl="1"/>
            <a:r>
              <a:rPr lang="sv-SE" dirty="0"/>
              <a:t>Nivå två</a:t>
            </a:r>
          </a:p>
          <a:p>
            <a:pPr lvl="2"/>
            <a:r>
              <a:rPr lang="sv-SE" dirty="0"/>
              <a:t>Nivå tre</a:t>
            </a:r>
          </a:p>
          <a:p>
            <a:pPr lvl="3"/>
            <a:r>
              <a:rPr lang="sv-SE" dirty="0"/>
              <a:t>Nivå fyra</a:t>
            </a:r>
          </a:p>
          <a:p>
            <a:pPr lvl="4"/>
            <a:r>
              <a:rPr lang="sv-SE" dirty="0"/>
              <a:t>Nivå fem</a:t>
            </a:r>
          </a:p>
        </p:txBody>
      </p:sp>
      <p:sp>
        <p:nvSpPr>
          <p:cNvPr id="2" name="Platshållare för rubrik 1">
            <a:extLst>
              <a:ext uri="{FF2B5EF4-FFF2-40B4-BE49-F238E27FC236}">
                <a16:creationId xmlns:a16="http://schemas.microsoft.com/office/drawing/2014/main" id="{EB551155-ADB6-4713-AD48-92A8C535A2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3680" y="250032"/>
            <a:ext cx="7763861" cy="6477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sv-SE" dirty="0"/>
              <a:t>Klicka här för att ändra mall för rubrikformat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63C4B2EE-2B48-4379-BBD1-4FA250447F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rrowheads="1"/>
          </p:cNvPicPr>
          <p:nvPr userDrawn="1"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46551" y="250120"/>
            <a:ext cx="644150" cy="652399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65861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53" r:id="rId3"/>
    <p:sldLayoutId id="2147483654" r:id="rId4"/>
    <p:sldLayoutId id="2147483655" r:id="rId5"/>
    <p:sldLayoutId id="2147483651" r:id="rId6"/>
    <p:sldLayoutId id="2147483652" r:id="rId7"/>
    <p:sldLayoutId id="2147483650" r:id="rId8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7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‒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&gt;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‒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  <p15:guide id="3" pos="713" userDrawn="1">
          <p15:clr>
            <a:srgbClr val="F26B43"/>
          </p15:clr>
        </p15:guide>
        <p15:guide id="4" pos="5454" userDrawn="1">
          <p15:clr>
            <a:srgbClr val="F26B43"/>
          </p15:clr>
        </p15:guide>
        <p15:guide id="6" pos="358" userDrawn="1">
          <p15:clr>
            <a:srgbClr val="F26B43"/>
          </p15:clr>
        </p15:guide>
        <p15:guide id="7" orient="horz" pos="158" userDrawn="1">
          <p15:clr>
            <a:srgbClr val="F26B43"/>
          </p15:clr>
        </p15:guide>
        <p15:guide id="8" orient="horz" pos="3084" userDrawn="1">
          <p15:clr>
            <a:srgbClr val="F26B43"/>
          </p15:clr>
        </p15:guide>
        <p15:guide id="9" pos="5605" userDrawn="1">
          <p15:clr>
            <a:srgbClr val="F26B43"/>
          </p15:clr>
        </p15:guide>
        <p15:guide id="10" pos="155" userDrawn="1">
          <p15:clr>
            <a:srgbClr val="F26B43"/>
          </p15:clr>
        </p15:guide>
        <p15:guide id="11" pos="560" userDrawn="1">
          <p15:clr>
            <a:srgbClr val="F26B43"/>
          </p15:clr>
        </p15:guide>
        <p15:guide id="12" orient="horz" pos="566" userDrawn="1">
          <p15:clr>
            <a:srgbClr val="F26B43"/>
          </p15:clr>
        </p15:guide>
        <p15:guide id="13" orient="horz" pos="752" userDrawn="1">
          <p15:clr>
            <a:srgbClr val="F26B43"/>
          </p15:clr>
        </p15:guide>
        <p15:guide id="14" orient="horz" pos="298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7" Type="http://schemas.openxmlformats.org/officeDocument/2006/relationships/image" Target="../media/image26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7" Type="http://schemas.openxmlformats.org/officeDocument/2006/relationships/image" Target="../media/image32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png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f"/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sv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Date Placeholder 33">
            <a:extLst>
              <a:ext uri="{FF2B5EF4-FFF2-40B4-BE49-F238E27FC236}">
                <a16:creationId xmlns:a16="http://schemas.microsoft.com/office/drawing/2014/main" id="{477E2580-045A-2C4E-BA82-D935EA0B10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FD966-E856-D943-A136-678CE7D86287}" type="datetime1">
              <a:rPr lang="sv-SE" smtClean="0"/>
              <a:pPr/>
              <a:t>2021-06-27</a:t>
            </a:fld>
            <a:endParaRPr lang="sv-SE" dirty="0"/>
          </a:p>
        </p:txBody>
      </p:sp>
      <p:sp>
        <p:nvSpPr>
          <p:cNvPr id="35" name="Footer Placeholder 34">
            <a:extLst>
              <a:ext uri="{FF2B5EF4-FFF2-40B4-BE49-F238E27FC236}">
                <a16:creationId xmlns:a16="http://schemas.microsoft.com/office/drawing/2014/main" id="{52042EA8-980A-C248-824E-A4B16B4412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Evaluating deep learning models for electricity price forecasting – Mia </a:t>
            </a:r>
            <a:r>
              <a:rPr lang="en-US" dirty="0" err="1"/>
              <a:t>Zdybek</a:t>
            </a:r>
            <a:endParaRPr lang="sv-SE" dirty="0"/>
          </a:p>
        </p:txBody>
      </p:sp>
      <p:sp>
        <p:nvSpPr>
          <p:cNvPr id="36" name="Slide Number Placeholder 35">
            <a:extLst>
              <a:ext uri="{FF2B5EF4-FFF2-40B4-BE49-F238E27FC236}">
                <a16:creationId xmlns:a16="http://schemas.microsoft.com/office/drawing/2014/main" id="{8351F6F7-4188-C641-8543-5926E4D07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2A9A3-8636-4A04-BD48-3153280FB086}" type="slidenum">
              <a:rPr lang="sv-SE" smtClean="0"/>
              <a:pPr/>
              <a:t>1</a:t>
            </a:fld>
            <a:endParaRPr lang="sv-SE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60851F35-D7A4-2846-A843-8391B1C1463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Evaluating deep learning models for electricity price forecasting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6AD19FBC-DA9D-F040-ADEE-CDDBAEE4DA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7928" y="2283718"/>
            <a:ext cx="8090297" cy="288032"/>
          </a:xfrm>
        </p:spPr>
        <p:txBody>
          <a:bodyPr/>
          <a:lstStyle/>
          <a:p>
            <a:r>
              <a:rPr lang="sv-SE" dirty="0"/>
              <a:t>Mia </a:t>
            </a:r>
            <a:r>
              <a:rPr lang="sv-SE" dirty="0" err="1"/>
              <a:t>Zdybek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6169198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3711193-2FCB-1641-8A02-E78BA33A77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2A9A3-8636-4A04-BD48-3153280FB086}" type="slidenum">
              <a:rPr lang="sv-SE" smtClean="0"/>
              <a:pPr/>
              <a:t>10</a:t>
            </a:fld>
            <a:endParaRPr lang="sv-S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B0875E0-8AE5-B649-8991-38169CCCE7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Evaluating deep learning models for electricity price forecasting – Mia </a:t>
            </a:r>
            <a:r>
              <a:rPr lang="en-US" dirty="0" err="1"/>
              <a:t>Zdybek</a:t>
            </a:r>
            <a:endParaRPr lang="sv-S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661687-7DF7-FC42-84C0-DC9CAEA1CC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3F4D8-4BE6-D743-AE27-D14757A6F270}" type="datetime1">
              <a:rPr lang="sv-SE" smtClean="0"/>
              <a:t>2021-06-27</a:t>
            </a:fld>
            <a:endParaRPr lang="sv-SE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12D73EA-5AC0-B143-ADEF-D514FB5BF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 &amp; Hypothesis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0A042BD-53B8-2D45-B5C6-41DD8CB0A396}"/>
              </a:ext>
            </a:extLst>
          </p:cNvPr>
          <p:cNvSpPr/>
          <p:nvPr/>
        </p:nvSpPr>
        <p:spPr>
          <a:xfrm>
            <a:off x="1133680" y="1279088"/>
            <a:ext cx="4572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500" dirty="0"/>
              <a:t>Gather relevant data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500" dirty="0"/>
              <a:t>Build an LSTM, a CNN and an MLP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500" dirty="0"/>
              <a:t>Evaluate them against each other and a benchmark model (ARIMA)</a:t>
            </a:r>
          </a:p>
        </p:txBody>
      </p:sp>
      <p:pic>
        <p:nvPicPr>
          <p:cNvPr id="11" name="Graphic 10" descr="Scientist female outline">
            <a:extLst>
              <a:ext uri="{FF2B5EF4-FFF2-40B4-BE49-F238E27FC236}">
                <a16:creationId xmlns:a16="http://schemas.microsoft.com/office/drawing/2014/main" id="{8D81924D-0FDB-1F47-AB17-C1AA52E9C8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72200" y="1036875"/>
            <a:ext cx="1500090" cy="150009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5621BC2-E192-4040-9FB4-AEEC87EA70BB}"/>
              </a:ext>
            </a:extLst>
          </p:cNvPr>
          <p:cNvSpPr/>
          <p:nvPr/>
        </p:nvSpPr>
        <p:spPr>
          <a:xfrm>
            <a:off x="1133680" y="2744918"/>
            <a:ext cx="107112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Hypothesis</a:t>
            </a:r>
          </a:p>
        </p:txBody>
      </p:sp>
    </p:spTree>
    <p:extLst>
      <p:ext uri="{BB962C8B-B14F-4D97-AF65-F5344CB8AC3E}">
        <p14:creationId xmlns:p14="http://schemas.microsoft.com/office/powerpoint/2010/main" val="2457570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0ADED7A-8F74-8D4B-BAA3-9C8ADBEBF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2A9A3-8636-4A04-BD48-3153280FB086}" type="slidenum">
              <a:rPr lang="sv-SE" smtClean="0"/>
              <a:pPr/>
              <a:t>11</a:t>
            </a:fld>
            <a:endParaRPr lang="sv-S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70BC9C-11A4-3F47-B20B-868614B7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Evaluating deep learning models for electricity price forecasting – Mia </a:t>
            </a:r>
            <a:r>
              <a:rPr lang="en-US" dirty="0" err="1"/>
              <a:t>Zdybek</a:t>
            </a:r>
            <a:endParaRPr lang="sv-S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563B52-4C1A-B74D-A676-AE9D3198B0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3F4D8-4BE6-D743-AE27-D14757A6F270}" type="datetime1">
              <a:rPr lang="sv-SE" smtClean="0"/>
              <a:t>2021-06-27</a:t>
            </a:fld>
            <a:endParaRPr lang="sv-SE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6F46719-0A33-8041-90E4-EE8C6994ED7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6418" y="1347614"/>
            <a:ext cx="2602532" cy="306034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Nord Pool data </a:t>
            </a:r>
          </a:p>
          <a:p>
            <a:pPr marL="0" indent="0">
              <a:buNone/>
            </a:pPr>
            <a:r>
              <a:rPr lang="en-US" sz="1400" dirty="0"/>
              <a:t>For each price area</a:t>
            </a:r>
          </a:p>
          <a:p>
            <a:r>
              <a:rPr lang="en-GB" sz="1400" dirty="0"/>
              <a:t>Consumption </a:t>
            </a:r>
          </a:p>
          <a:p>
            <a:r>
              <a:rPr lang="en-GB" sz="1400" dirty="0"/>
              <a:t>Consumption prognosis one day ahead</a:t>
            </a:r>
          </a:p>
          <a:p>
            <a:r>
              <a:rPr lang="en-GB" sz="1400" dirty="0"/>
              <a:t>Production </a:t>
            </a:r>
          </a:p>
          <a:p>
            <a:r>
              <a:rPr lang="en-GB" sz="1400" dirty="0"/>
              <a:t>Production prognosis for one day ahead</a:t>
            </a:r>
          </a:p>
          <a:p>
            <a:r>
              <a:rPr lang="en-GB" sz="1400" dirty="0"/>
              <a:t>Wind power production prognosis </a:t>
            </a:r>
          </a:p>
          <a:p>
            <a:r>
              <a:rPr lang="en-GB" sz="1400" dirty="0"/>
              <a:t>Hydro reservoir levels in Sweden</a:t>
            </a:r>
            <a:endParaRPr lang="en-US" sz="1400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748F8CE-D012-FF4C-8281-EF613DF5B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Nord Pool data</a:t>
            </a:r>
          </a:p>
        </p:txBody>
      </p:sp>
      <p:pic>
        <p:nvPicPr>
          <p:cNvPr id="10" name="Graphic 9" descr="Wind Turbines outline">
            <a:extLst>
              <a:ext uri="{FF2B5EF4-FFF2-40B4-BE49-F238E27FC236}">
                <a16:creationId xmlns:a16="http://schemas.microsoft.com/office/drawing/2014/main" id="{9BB60891-FAEF-6747-AFF6-E81B561698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23427" y="1841094"/>
            <a:ext cx="914400" cy="914400"/>
          </a:xfrm>
          <a:prstGeom prst="rect">
            <a:avLst/>
          </a:prstGeom>
        </p:spPr>
      </p:pic>
      <p:pic>
        <p:nvPicPr>
          <p:cNvPr id="12" name="Graphic 11" descr="Hydropower outline">
            <a:extLst>
              <a:ext uri="{FF2B5EF4-FFF2-40B4-BE49-F238E27FC236}">
                <a16:creationId xmlns:a16="http://schemas.microsoft.com/office/drawing/2014/main" id="{EF0369E4-1E39-6547-8EBC-785CA3A2F8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08104" y="3032930"/>
            <a:ext cx="914400" cy="914400"/>
          </a:xfrm>
          <a:prstGeom prst="rect">
            <a:avLst/>
          </a:prstGeom>
        </p:spPr>
      </p:pic>
      <p:pic>
        <p:nvPicPr>
          <p:cNvPr id="14" name="Graphic 13" descr="Fluorescent Light Blub outline">
            <a:extLst>
              <a:ext uri="{FF2B5EF4-FFF2-40B4-BE49-F238E27FC236}">
                <a16:creationId xmlns:a16="http://schemas.microsoft.com/office/drawing/2014/main" id="{610BB724-081C-9647-A15A-7140BF2482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208971" y="975112"/>
            <a:ext cx="1114456" cy="1114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5970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0ADED7A-8F74-8D4B-BAA3-9C8ADBEBF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2A9A3-8636-4A04-BD48-3153280FB086}" type="slidenum">
              <a:rPr lang="sv-SE" smtClean="0"/>
              <a:pPr/>
              <a:t>12</a:t>
            </a:fld>
            <a:endParaRPr lang="sv-S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70BC9C-11A4-3F47-B20B-868614B7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Evaluating deep learning models for electricity price forecasting – Mia </a:t>
            </a:r>
            <a:r>
              <a:rPr lang="en-US" dirty="0" err="1"/>
              <a:t>Zdybek</a:t>
            </a:r>
            <a:endParaRPr lang="sv-S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563B52-4C1A-B74D-A676-AE9D3198B0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3F4D8-4BE6-D743-AE27-D14757A6F270}" type="datetime1">
              <a:rPr lang="sv-SE" smtClean="0"/>
              <a:t>2021-06-27</a:t>
            </a:fld>
            <a:endParaRPr lang="sv-SE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748F8CE-D012-FF4C-8281-EF613DF5B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SMHI data</a:t>
            </a:r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8A2EF3B4-D6FD-1744-B82B-54041B3CE43A}"/>
              </a:ext>
            </a:extLst>
          </p:cNvPr>
          <p:cNvSpPr txBox="1">
            <a:spLocks/>
          </p:cNvSpPr>
          <p:nvPr/>
        </p:nvSpPr>
        <p:spPr>
          <a:xfrm>
            <a:off x="3239852" y="1347614"/>
            <a:ext cx="2664296" cy="284431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‒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˃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‒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SMHI weather data</a:t>
            </a:r>
          </a:p>
          <a:p>
            <a:pPr marL="0" indent="0">
              <a:buNone/>
            </a:pPr>
            <a:r>
              <a:rPr lang="en-US" sz="1400" dirty="0"/>
              <a:t>For each price area, average of</a:t>
            </a:r>
          </a:p>
          <a:p>
            <a:r>
              <a:rPr lang="en-GB" dirty="0"/>
              <a:t>Air pressure</a:t>
            </a:r>
          </a:p>
          <a:p>
            <a:r>
              <a:rPr lang="en-GB" dirty="0"/>
              <a:t>Air temperature</a:t>
            </a:r>
          </a:p>
          <a:p>
            <a:r>
              <a:rPr lang="en-GB" dirty="0"/>
              <a:t>Wind speed</a:t>
            </a:r>
          </a:p>
          <a:p>
            <a:r>
              <a:rPr lang="en-GB" dirty="0"/>
              <a:t>Relative humidity</a:t>
            </a:r>
          </a:p>
          <a:p>
            <a:r>
              <a:rPr lang="en-GB" dirty="0"/>
              <a:t>Cloud cover</a:t>
            </a:r>
            <a:endParaRPr lang="en-US" dirty="0"/>
          </a:p>
        </p:txBody>
      </p:sp>
      <p:pic>
        <p:nvPicPr>
          <p:cNvPr id="12" name="Graphic 11" descr="Windy outline">
            <a:extLst>
              <a:ext uri="{FF2B5EF4-FFF2-40B4-BE49-F238E27FC236}">
                <a16:creationId xmlns:a16="http://schemas.microsoft.com/office/drawing/2014/main" id="{86660CA6-8E5E-FC44-B73F-B0E4042BB1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320" y="1855372"/>
            <a:ext cx="914400" cy="914400"/>
          </a:xfrm>
          <a:prstGeom prst="rect">
            <a:avLst/>
          </a:prstGeom>
        </p:spPr>
      </p:pic>
      <p:pic>
        <p:nvPicPr>
          <p:cNvPr id="18" name="Graphic 17" descr="Thermometer outline">
            <a:extLst>
              <a:ext uri="{FF2B5EF4-FFF2-40B4-BE49-F238E27FC236}">
                <a16:creationId xmlns:a16="http://schemas.microsoft.com/office/drawing/2014/main" id="{0EAA5D24-0D7B-0F4D-8EF3-54FD9BA2A4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44208" y="1400466"/>
            <a:ext cx="914400" cy="914400"/>
          </a:xfrm>
          <a:prstGeom prst="rect">
            <a:avLst/>
          </a:prstGeom>
        </p:spPr>
      </p:pic>
      <p:pic>
        <p:nvPicPr>
          <p:cNvPr id="20" name="Graphic 19" descr="Cloud outline">
            <a:extLst>
              <a:ext uri="{FF2B5EF4-FFF2-40B4-BE49-F238E27FC236}">
                <a16:creationId xmlns:a16="http://schemas.microsoft.com/office/drawing/2014/main" id="{B2473671-4CCC-8040-931D-E44E3933ED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669828" y="317566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5361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0ADED7A-8F74-8D4B-BAA3-9C8ADBEBF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2A9A3-8636-4A04-BD48-3153280FB086}" type="slidenum">
              <a:rPr lang="sv-SE" smtClean="0"/>
              <a:pPr/>
              <a:t>13</a:t>
            </a:fld>
            <a:endParaRPr lang="sv-S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70BC9C-11A4-3F47-B20B-868614B7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Evaluating deep learning models for electricity price forecasting – Mia </a:t>
            </a:r>
            <a:r>
              <a:rPr lang="en-US" dirty="0" err="1"/>
              <a:t>Zdybek</a:t>
            </a:r>
            <a:endParaRPr lang="sv-S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563B52-4C1A-B74D-A676-AE9D3198B0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3F4D8-4BE6-D743-AE27-D14757A6F270}" type="datetime1">
              <a:rPr lang="sv-SE" smtClean="0"/>
              <a:t>2021-06-27</a:t>
            </a:fld>
            <a:endParaRPr lang="sv-SE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748F8CE-D012-FF4C-8281-EF613DF5B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Calendar data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82A52F80-93F5-0447-ACCD-30FE2D902D9C}"/>
              </a:ext>
            </a:extLst>
          </p:cNvPr>
          <p:cNvSpPr txBox="1">
            <a:spLocks/>
          </p:cNvSpPr>
          <p:nvPr/>
        </p:nvSpPr>
        <p:spPr>
          <a:xfrm>
            <a:off x="6300192" y="1347614"/>
            <a:ext cx="2016224" cy="108012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‒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˃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‒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Calendar variables</a:t>
            </a:r>
          </a:p>
          <a:p>
            <a:r>
              <a:rPr lang="en-US" sz="1400" dirty="0"/>
              <a:t>Month integer (1-12)</a:t>
            </a:r>
          </a:p>
          <a:p>
            <a:r>
              <a:rPr lang="en-US" sz="1400" dirty="0"/>
              <a:t>Weekday integer (1-7)</a:t>
            </a:r>
          </a:p>
        </p:txBody>
      </p:sp>
      <p:pic>
        <p:nvPicPr>
          <p:cNvPr id="14" name="Graphic 13" descr="Daily calendar outline">
            <a:extLst>
              <a:ext uri="{FF2B5EF4-FFF2-40B4-BE49-F238E27FC236}">
                <a16:creationId xmlns:a16="http://schemas.microsoft.com/office/drawing/2014/main" id="{65E62DBB-A928-0149-80D6-5F82ADF037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60032" y="120359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8818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0ADED7A-8F74-8D4B-BAA3-9C8ADBEBF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2A9A3-8636-4A04-BD48-3153280FB086}" type="slidenum">
              <a:rPr lang="sv-SE" smtClean="0"/>
              <a:pPr/>
              <a:t>14</a:t>
            </a:fld>
            <a:endParaRPr lang="sv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563B52-4C1A-B74D-A676-AE9D3198B0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3F4D8-4BE6-D743-AE27-D14757A6F270}" type="datetime1">
              <a:rPr lang="sv-SE" smtClean="0"/>
              <a:t>2021-06-27</a:t>
            </a:fld>
            <a:endParaRPr lang="sv-SE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6F46719-0A33-8041-90E4-EE8C6994ED7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6418" y="1347614"/>
            <a:ext cx="2705422" cy="306034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Nord Pool data </a:t>
            </a:r>
          </a:p>
          <a:p>
            <a:pPr marL="0" indent="0">
              <a:buNone/>
            </a:pPr>
            <a:r>
              <a:rPr lang="en-US" sz="1400" dirty="0"/>
              <a:t>For each price area</a:t>
            </a:r>
          </a:p>
          <a:p>
            <a:r>
              <a:rPr lang="en-GB" sz="1400" dirty="0"/>
              <a:t>Consumption </a:t>
            </a:r>
          </a:p>
          <a:p>
            <a:r>
              <a:rPr lang="en-GB" sz="1400" dirty="0"/>
              <a:t>Consumption prognosis one day ahead</a:t>
            </a:r>
          </a:p>
          <a:p>
            <a:r>
              <a:rPr lang="en-GB" sz="1400" dirty="0"/>
              <a:t>Production </a:t>
            </a:r>
          </a:p>
          <a:p>
            <a:r>
              <a:rPr lang="en-GB" sz="1400" dirty="0"/>
              <a:t>Production prognosis for one day ahead</a:t>
            </a:r>
          </a:p>
          <a:p>
            <a:r>
              <a:rPr lang="en-GB" sz="1400" dirty="0"/>
              <a:t>Wind power production prognosis </a:t>
            </a:r>
          </a:p>
          <a:p>
            <a:r>
              <a:rPr lang="en-GB" sz="1400" dirty="0"/>
              <a:t>Hydro reservoir levels in Sweden</a:t>
            </a:r>
            <a:endParaRPr lang="en-US" sz="1400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748F8CE-D012-FF4C-8281-EF613DF5B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Complete data set</a:t>
            </a:r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8A2EF3B4-D6FD-1744-B82B-54041B3CE43A}"/>
              </a:ext>
            </a:extLst>
          </p:cNvPr>
          <p:cNvSpPr txBox="1">
            <a:spLocks/>
          </p:cNvSpPr>
          <p:nvPr/>
        </p:nvSpPr>
        <p:spPr>
          <a:xfrm>
            <a:off x="3239852" y="1347614"/>
            <a:ext cx="2664296" cy="284431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‒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˃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‒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SMHI weather data</a:t>
            </a:r>
          </a:p>
          <a:p>
            <a:pPr marL="0" indent="0">
              <a:buNone/>
            </a:pPr>
            <a:r>
              <a:rPr lang="en-US" sz="1400" dirty="0"/>
              <a:t>For each price area, average of</a:t>
            </a:r>
          </a:p>
          <a:p>
            <a:r>
              <a:rPr lang="en-GB" dirty="0"/>
              <a:t>Air pressure</a:t>
            </a:r>
          </a:p>
          <a:p>
            <a:r>
              <a:rPr lang="en-GB" dirty="0"/>
              <a:t>Air temperature</a:t>
            </a:r>
          </a:p>
          <a:p>
            <a:r>
              <a:rPr lang="en-GB" dirty="0"/>
              <a:t>Wind speed</a:t>
            </a:r>
          </a:p>
          <a:p>
            <a:r>
              <a:rPr lang="en-GB" dirty="0"/>
              <a:t>Relative humidity</a:t>
            </a:r>
          </a:p>
          <a:p>
            <a:r>
              <a:rPr lang="en-GB" dirty="0"/>
              <a:t>Cloud cover</a:t>
            </a:r>
            <a:endParaRPr lang="en-US" dirty="0"/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82A52F80-93F5-0447-ACCD-30FE2D902D9C}"/>
              </a:ext>
            </a:extLst>
          </p:cNvPr>
          <p:cNvSpPr txBox="1">
            <a:spLocks/>
          </p:cNvSpPr>
          <p:nvPr/>
        </p:nvSpPr>
        <p:spPr>
          <a:xfrm>
            <a:off x="6300192" y="1347614"/>
            <a:ext cx="2016224" cy="108012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‒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˃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‒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Calendar variables</a:t>
            </a:r>
          </a:p>
          <a:p>
            <a:r>
              <a:rPr lang="en-US" sz="1400" dirty="0"/>
              <a:t>Month integer (1-12)</a:t>
            </a:r>
          </a:p>
          <a:p>
            <a:r>
              <a:rPr lang="en-US" sz="1400" dirty="0"/>
              <a:t>Weekday integer (1-7)</a:t>
            </a:r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328FC4A7-ABF8-E042-ADA5-17C5C858C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Evaluating deep learning models for electricity price forecasting – Mia </a:t>
            </a:r>
            <a:r>
              <a:rPr lang="en-US" dirty="0" err="1"/>
              <a:t>Zdybek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4069484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881A43-14E7-BC43-824C-97800B1DB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2A9A3-8636-4A04-BD48-3153280FB086}" type="slidenum">
              <a:rPr lang="sv-SE" smtClean="0"/>
              <a:pPr/>
              <a:t>15</a:t>
            </a:fld>
            <a:endParaRPr lang="sv-S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7FBEF38-DEE1-A447-8412-FA6AB74E88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Evaluating deep learning models for electricity price forecasting – Mia </a:t>
            </a:r>
            <a:r>
              <a:rPr lang="en-US" dirty="0" err="1"/>
              <a:t>Zdybek</a:t>
            </a:r>
            <a:endParaRPr lang="sv-S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C5EFB9-BD38-EC40-8464-5D61B24474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3F4D8-4BE6-D743-AE27-D14757A6F270}" type="datetime1">
              <a:rPr lang="sv-SE" smtClean="0"/>
              <a:t>2021-06-27</a:t>
            </a:fld>
            <a:endParaRPr lang="sv-SE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A3AA651-2D13-1A4E-BABC-DE5491EC5BE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131889" y="1194199"/>
            <a:ext cx="4983162" cy="1017511"/>
          </a:xfrm>
        </p:spPr>
        <p:txBody>
          <a:bodyPr/>
          <a:lstStyle/>
          <a:p>
            <a:r>
              <a:rPr lang="en-SE" dirty="0"/>
              <a:t>Min-max normalization of all data to [0,1]</a:t>
            </a:r>
          </a:p>
          <a:p>
            <a:r>
              <a:rPr lang="en-SE" dirty="0"/>
              <a:t>Sequencing </a:t>
            </a:r>
          </a:p>
          <a:p>
            <a:r>
              <a:rPr lang="en-SE" dirty="0"/>
              <a:t>70 % 15 % 15 % training, validation and test set split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ACF0BAC-AFB8-5941-B613-27A5B5564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 dirty="0"/>
              <a:t>Data preprocessing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B10AEFF-FD45-984C-8C49-6CE6245080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333" t="19200" r="14717" b="45800"/>
          <a:stretch/>
        </p:blipFill>
        <p:spPr>
          <a:xfrm>
            <a:off x="1151620" y="2427734"/>
            <a:ext cx="6840760" cy="18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732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Date Placeholder 33">
            <a:extLst>
              <a:ext uri="{FF2B5EF4-FFF2-40B4-BE49-F238E27FC236}">
                <a16:creationId xmlns:a16="http://schemas.microsoft.com/office/drawing/2014/main" id="{477E2580-045A-2C4E-BA82-D935EA0B10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FD966-E856-D943-A136-678CE7D86287}" type="datetime1">
              <a:rPr lang="sv-SE" smtClean="0"/>
              <a:pPr/>
              <a:t>2021-06-27</a:t>
            </a:fld>
            <a:endParaRPr lang="sv-SE" dirty="0"/>
          </a:p>
        </p:txBody>
      </p:sp>
      <p:sp>
        <p:nvSpPr>
          <p:cNvPr id="35" name="Footer Placeholder 34">
            <a:extLst>
              <a:ext uri="{FF2B5EF4-FFF2-40B4-BE49-F238E27FC236}">
                <a16:creationId xmlns:a16="http://schemas.microsoft.com/office/drawing/2014/main" id="{52042EA8-980A-C248-824E-A4B16B4412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Evaluating deep learning models for electricity price forecasting – Mia </a:t>
            </a:r>
            <a:r>
              <a:rPr lang="en-US" dirty="0" err="1"/>
              <a:t>Zdybek</a:t>
            </a:r>
            <a:endParaRPr lang="sv-SE" dirty="0"/>
          </a:p>
        </p:txBody>
      </p:sp>
      <p:sp>
        <p:nvSpPr>
          <p:cNvPr id="36" name="Slide Number Placeholder 35">
            <a:extLst>
              <a:ext uri="{FF2B5EF4-FFF2-40B4-BE49-F238E27FC236}">
                <a16:creationId xmlns:a16="http://schemas.microsoft.com/office/drawing/2014/main" id="{8351F6F7-4188-C641-8543-5926E4D07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2A9A3-8636-4A04-BD48-3153280FB086}" type="slidenum">
              <a:rPr lang="sv-SE" smtClean="0"/>
              <a:pPr/>
              <a:t>16</a:t>
            </a:fld>
            <a:endParaRPr lang="sv-SE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60851F35-D7A4-2846-A843-8391B1C146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39625" y="1635646"/>
            <a:ext cx="1664750" cy="432048"/>
          </a:xfrm>
        </p:spPr>
        <p:txBody>
          <a:bodyPr/>
          <a:lstStyle/>
          <a:p>
            <a:pPr algn="ctr"/>
            <a:r>
              <a:rPr lang="en-US" dirty="0"/>
              <a:t>4. Results</a:t>
            </a:r>
          </a:p>
        </p:txBody>
      </p:sp>
    </p:spTree>
    <p:extLst>
      <p:ext uri="{BB962C8B-B14F-4D97-AF65-F5344CB8AC3E}">
        <p14:creationId xmlns:p14="http://schemas.microsoft.com/office/powerpoint/2010/main" val="37809646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DB99D8-5F54-7941-80D3-DAD2BE901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2A9A3-8636-4A04-BD48-3153280FB086}" type="slidenum">
              <a:rPr lang="sv-SE" smtClean="0"/>
              <a:pPr/>
              <a:t>17</a:t>
            </a:fld>
            <a:endParaRPr lang="sv-S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3F2EA6-1992-0C45-B4E4-2FAB87B362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Evaluating deep learning models for electricity price forecasting – Mia </a:t>
            </a:r>
            <a:r>
              <a:rPr lang="en-US" dirty="0" err="1"/>
              <a:t>Zdybek</a:t>
            </a:r>
            <a:endParaRPr lang="sv-S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40AAD5-8356-5641-856D-274C69A13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3F4D8-4BE6-D743-AE27-D14757A6F270}" type="datetime1">
              <a:rPr lang="sv-SE" smtClean="0"/>
              <a:t>2021-06-27</a:t>
            </a:fld>
            <a:endParaRPr lang="sv-SE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E5A94E2-AC6F-A84B-B4E3-D6BE646DD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3680" y="250032"/>
            <a:ext cx="4806471" cy="647700"/>
          </a:xfrm>
        </p:spPr>
        <p:txBody>
          <a:bodyPr/>
          <a:lstStyle/>
          <a:p>
            <a:r>
              <a:rPr lang="en-SE" dirty="0"/>
              <a:t>Grid search obtained models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0C173B8-4F0E-4D4F-9F4B-F7AD01813829}"/>
              </a:ext>
            </a:extLst>
          </p:cNvPr>
          <p:cNvCxnSpPr>
            <a:cxnSpLocks/>
          </p:cNvCxnSpPr>
          <p:nvPr/>
        </p:nvCxnSpPr>
        <p:spPr>
          <a:xfrm>
            <a:off x="320109" y="1320659"/>
            <a:ext cx="8496000" cy="0"/>
          </a:xfrm>
          <a:prstGeom prst="line">
            <a:avLst/>
          </a:prstGeom>
          <a:ln w="12700">
            <a:solidFill>
              <a:srgbClr val="1953A6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3091B175-CC29-F54F-ADCB-578F148E17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227" t="7086" r="55875" b="18717"/>
          <a:stretch/>
        </p:blipFill>
        <p:spPr>
          <a:xfrm>
            <a:off x="3491036" y="1536961"/>
            <a:ext cx="1960191" cy="305555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C73EBD7-568A-FF49-B684-04E4C76C04D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926" t="2785" r="51575" b="2785"/>
          <a:stretch/>
        </p:blipFill>
        <p:spPr>
          <a:xfrm>
            <a:off x="726352" y="1428890"/>
            <a:ext cx="1960191" cy="316007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46D613B-0DC1-3345-AD31-A1CE7FCA8F0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360" t="3801" r="31525" b="23401"/>
          <a:stretch/>
        </p:blipFill>
        <p:spPr>
          <a:xfrm>
            <a:off x="6146994" y="1540385"/>
            <a:ext cx="2696981" cy="304870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6F665F1-5E78-0442-8C3B-4E30C4FA123A}"/>
              </a:ext>
            </a:extLst>
          </p:cNvPr>
          <p:cNvSpPr/>
          <p:nvPr/>
        </p:nvSpPr>
        <p:spPr>
          <a:xfrm>
            <a:off x="1725879" y="890920"/>
            <a:ext cx="5997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MLP 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9C7008A-033B-DE48-9CCE-3D44F4A0FDBD}"/>
              </a:ext>
            </a:extLst>
          </p:cNvPr>
          <p:cNvSpPr/>
          <p:nvPr/>
        </p:nvSpPr>
        <p:spPr>
          <a:xfrm>
            <a:off x="4332420" y="890920"/>
            <a:ext cx="66236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LSTM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730DFA-BB90-B74B-82D9-401723A90399}"/>
              </a:ext>
            </a:extLst>
          </p:cNvPr>
          <p:cNvSpPr/>
          <p:nvPr/>
        </p:nvSpPr>
        <p:spPr>
          <a:xfrm>
            <a:off x="7001543" y="890920"/>
            <a:ext cx="57419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CNN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5120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9995100-BE30-1F45-9F44-2332ABF192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35080" y="4902599"/>
            <a:ext cx="2057400" cy="23257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7422A9A3-8636-4A04-BD48-3153280FB086}" type="slidenum">
              <a:rPr lang="sv-SE" smtClean="0"/>
              <a:pPr>
                <a:spcAft>
                  <a:spcPts val="600"/>
                </a:spcAft>
              </a:pPr>
              <a:t>18</a:t>
            </a:fld>
            <a:endParaRPr lang="sv-SE"/>
          </a:p>
        </p:txBody>
      </p:sp>
      <p:sp>
        <p:nvSpPr>
          <p:cNvPr id="18" name="Footer Placeholder 2">
            <a:extLst>
              <a:ext uri="{FF2B5EF4-FFF2-40B4-BE49-F238E27FC236}">
                <a16:creationId xmlns:a16="http://schemas.microsoft.com/office/drawing/2014/main" id="{68D3FF85-DD35-4E5C-925C-9B4EFCE27A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902599"/>
            <a:ext cx="3086100" cy="232574"/>
          </a:xfrm>
        </p:spPr>
        <p:txBody>
          <a:bodyPr/>
          <a:lstStyle/>
          <a:p>
            <a:r>
              <a:rPr lang="en-US" dirty="0"/>
              <a:t>Evaluating deep learning models for electricity price forecasting – Mia </a:t>
            </a:r>
            <a:r>
              <a:rPr lang="en-US" dirty="0" err="1"/>
              <a:t>Zdybek</a:t>
            </a:r>
            <a:endParaRPr lang="sv-S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F18100-8B5F-4B4D-9D14-7FD124798BC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51520" y="4902599"/>
            <a:ext cx="2057400" cy="23257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95D3F4D8-4BE6-D743-AE27-D14757A6F270}" type="datetime1">
              <a:rPr lang="sv-SE" smtClean="0"/>
              <a:pPr>
                <a:spcAft>
                  <a:spcPts val="600"/>
                </a:spcAft>
              </a:pPr>
              <a:t>2021-06-27</a:t>
            </a:fld>
            <a:endParaRPr lang="sv-SE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C86980F-95BB-2842-A00D-413F08DD61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3680" y="250032"/>
            <a:ext cx="7763861" cy="647700"/>
          </a:xfrm>
        </p:spPr>
        <p:txBody>
          <a:bodyPr anchor="ctr">
            <a:normAutofit/>
          </a:bodyPr>
          <a:lstStyle/>
          <a:p>
            <a:r>
              <a:rPr lang="en-SE" dirty="0"/>
              <a:t>Evaluation metrics</a:t>
            </a:r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1595F470-1877-374E-9F11-EC0062DF461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131888" y="1851670"/>
            <a:ext cx="4983162" cy="1017511"/>
          </a:xfrm>
        </p:spPr>
        <p:txBody>
          <a:bodyPr/>
          <a:lstStyle/>
          <a:p>
            <a:r>
              <a:rPr lang="en-GB" dirty="0"/>
              <a:t>Mean Absolute Error (MAE)</a:t>
            </a:r>
          </a:p>
          <a:p>
            <a:r>
              <a:rPr lang="en-GB" dirty="0"/>
              <a:t>Root Mean Square Error (RMSE)</a:t>
            </a:r>
          </a:p>
          <a:p>
            <a:r>
              <a:rPr lang="en-GB" dirty="0"/>
              <a:t>symmetric Mean Absolute Percentage Error (</a:t>
            </a:r>
            <a:r>
              <a:rPr lang="en-GB" dirty="0" err="1"/>
              <a:t>sMAPE</a:t>
            </a:r>
            <a:r>
              <a:rPr lang="en-GB" dirty="0"/>
              <a:t>). 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4139969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Chart, line chart&#10;&#10;Description automatically generated">
            <a:extLst>
              <a:ext uri="{FF2B5EF4-FFF2-40B4-BE49-F238E27FC236}">
                <a16:creationId xmlns:a16="http://schemas.microsoft.com/office/drawing/2014/main" id="{E9503B0A-C214-8F4C-A77C-3F00FB1D40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225" y="1193800"/>
            <a:ext cx="5541963" cy="1741488"/>
          </a:xfrm>
          <a:prstGeom prst="rect">
            <a:avLst/>
          </a:prstGeom>
        </p:spPr>
      </p:pic>
      <p:pic>
        <p:nvPicPr>
          <p:cNvPr id="12" name="Picture 11" descr="Chart, line chart, histogram&#10;&#10;Description automatically generated">
            <a:extLst>
              <a:ext uri="{FF2B5EF4-FFF2-40B4-BE49-F238E27FC236}">
                <a16:creationId xmlns:a16="http://schemas.microsoft.com/office/drawing/2014/main" id="{0F1F7924-73BF-EC49-BCDB-CEA8B2A8B9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225" y="2992438"/>
            <a:ext cx="5541963" cy="1741488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5B18744-9C44-3549-89D5-3DD600085C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35080" y="4902599"/>
            <a:ext cx="2057400" cy="23257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7422A9A3-8636-4A04-BD48-3153280FB086}" type="slidenum">
              <a:rPr lang="sv-SE" smtClean="0"/>
              <a:pPr>
                <a:spcAft>
                  <a:spcPts val="600"/>
                </a:spcAft>
              </a:pPr>
              <a:t>19</a:t>
            </a:fld>
            <a:endParaRPr lang="sv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446C54-438C-8C4D-ADF9-4030859C9AC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51520" y="4902599"/>
            <a:ext cx="2057400" cy="23257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95D3F4D8-4BE6-D743-AE27-D14757A6F270}" type="datetime1">
              <a:rPr lang="sv-SE" smtClean="0"/>
              <a:pPr>
                <a:spcAft>
                  <a:spcPts val="600"/>
                </a:spcAft>
              </a:pPr>
              <a:t>2021-06-27</a:t>
            </a:fld>
            <a:endParaRPr lang="sv-SE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B7778B2-2469-B44D-86D4-57BEC44E5C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3680" y="250032"/>
            <a:ext cx="7763861" cy="647700"/>
          </a:xfrm>
        </p:spPr>
        <p:txBody>
          <a:bodyPr anchor="ctr">
            <a:normAutofit/>
          </a:bodyPr>
          <a:lstStyle/>
          <a:p>
            <a:r>
              <a:rPr lang="en-SE" dirty="0"/>
              <a:t>Resulting predictions MLP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EB98BE8-C6F4-0641-9583-B98A2F26E3D6}"/>
              </a:ext>
            </a:extLst>
          </p:cNvPr>
          <p:cNvSpPr/>
          <p:nvPr/>
        </p:nvSpPr>
        <p:spPr>
          <a:xfrm>
            <a:off x="6181845" y="448902"/>
            <a:ext cx="1797352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(Weekly sequencing)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C493B2B-9FD3-1E4D-856D-241F7AC51943}"/>
              </a:ext>
            </a:extLst>
          </p:cNvPr>
          <p:cNvSpPr/>
          <p:nvPr/>
        </p:nvSpPr>
        <p:spPr>
          <a:xfrm>
            <a:off x="7462280" y="3540780"/>
            <a:ext cx="1430200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E" dirty="0">
                <a:latin typeface="Arial" panose="020B0604020202020204" pitchFamily="34" charset="0"/>
              </a:rPr>
              <a:t>MAE = 146.025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3A44C76-B723-8446-9C55-DB90029D866A}"/>
              </a:ext>
            </a:extLst>
          </p:cNvPr>
          <p:cNvSpPr/>
          <p:nvPr/>
        </p:nvSpPr>
        <p:spPr>
          <a:xfrm>
            <a:off x="7558460" y="1764462"/>
            <a:ext cx="1189749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E" dirty="0">
                <a:latin typeface="Arial" panose="020B0604020202020204" pitchFamily="34" charset="0"/>
              </a:rPr>
              <a:t>MAE = 8.369</a:t>
            </a:r>
            <a:endParaRPr lang="en-US" dirty="0"/>
          </a:p>
        </p:txBody>
      </p:sp>
      <p:sp>
        <p:nvSpPr>
          <p:cNvPr id="10" name="Footer Placeholder 2">
            <a:extLst>
              <a:ext uri="{FF2B5EF4-FFF2-40B4-BE49-F238E27FC236}">
                <a16:creationId xmlns:a16="http://schemas.microsoft.com/office/drawing/2014/main" id="{5D43F44E-1557-D64A-AF38-75B61CE4A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902599"/>
            <a:ext cx="3086100" cy="232574"/>
          </a:xfrm>
        </p:spPr>
        <p:txBody>
          <a:bodyPr/>
          <a:lstStyle/>
          <a:p>
            <a:r>
              <a:rPr lang="en-US" dirty="0"/>
              <a:t>Evaluating deep learning models for electricity price forecasting – Mia </a:t>
            </a:r>
            <a:r>
              <a:rPr lang="en-US" dirty="0" err="1"/>
              <a:t>Zdybek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1588287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C83457E-E4E5-EA44-9AA7-5124FF7D6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2A9A3-8636-4A04-BD48-3153280FB086}" type="slidenum">
              <a:rPr lang="sv-SE" smtClean="0"/>
              <a:pPr/>
              <a:t>2</a:t>
            </a:fld>
            <a:endParaRPr lang="sv-S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218C466-86B2-D94F-99C5-2EF9106083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Evaluating deep learning models for electricity price forecasting – Mia </a:t>
            </a:r>
            <a:r>
              <a:rPr lang="en-US" dirty="0" err="1"/>
              <a:t>Zdybek</a:t>
            </a:r>
            <a:endParaRPr lang="sv-S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B5A47D-34E7-0B44-95CF-0350B8B0B9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3F4D8-4BE6-D743-AE27-D14757A6F270}" type="datetime1">
              <a:rPr lang="sv-SE" smtClean="0"/>
              <a:t>2021-06-27</a:t>
            </a:fld>
            <a:endParaRPr lang="sv-SE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8267866-4CE5-9F41-AA59-8BFFF42F4A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B888021A-1460-3E4D-A7B4-BDDD9B05C88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123752" y="1190768"/>
            <a:ext cx="6896496" cy="1957046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AutoNum type="arabicPeriod"/>
            </a:pPr>
            <a:r>
              <a:rPr lang="en-US" dirty="0"/>
              <a:t>Introduction to the problem of the thesis</a:t>
            </a:r>
          </a:p>
          <a:p>
            <a:pPr marL="342900" indent="-342900">
              <a:buFont typeface="Arial" panose="020B0604020202020204" pitchFamily="34" charset="0"/>
              <a:buAutoNum type="arabicPeriod"/>
            </a:pPr>
            <a:r>
              <a:rPr lang="en-US" dirty="0"/>
              <a:t>Method</a:t>
            </a:r>
          </a:p>
          <a:p>
            <a:pPr marL="342900" indent="-342900">
              <a:buAutoNum type="arabicPeriod"/>
            </a:pPr>
            <a:r>
              <a:rPr lang="en-US" dirty="0"/>
              <a:t>Results</a:t>
            </a:r>
          </a:p>
          <a:p>
            <a:pPr marL="342900" indent="-342900">
              <a:buAutoNum type="arabicPeriod"/>
            </a:pPr>
            <a:r>
              <a:rPr lang="en-US" dirty="0"/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17644736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hart, line chart, histogram&#10;&#10;Description automatically generated">
            <a:extLst>
              <a:ext uri="{FF2B5EF4-FFF2-40B4-BE49-F238E27FC236}">
                <a16:creationId xmlns:a16="http://schemas.microsoft.com/office/drawing/2014/main" id="{0693371D-0E3F-B548-88C0-AD60BF15A7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1975" y="1193800"/>
            <a:ext cx="5478463" cy="1720850"/>
          </a:xfrm>
          <a:prstGeom prst="rect">
            <a:avLst/>
          </a:prstGeom>
        </p:spPr>
      </p:pic>
      <p:pic>
        <p:nvPicPr>
          <p:cNvPr id="11" name="Picture 10" descr="Chart, line chart, histogram&#10;&#10;Description automatically generated">
            <a:extLst>
              <a:ext uri="{FF2B5EF4-FFF2-40B4-BE49-F238E27FC236}">
                <a16:creationId xmlns:a16="http://schemas.microsoft.com/office/drawing/2014/main" id="{9EF49643-4DDE-5F4D-9528-74C107AFC1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1975" y="2971800"/>
            <a:ext cx="5478463" cy="1762125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22EC910-EF4B-8F4E-B553-3CC93A82A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35080" y="4902599"/>
            <a:ext cx="2057400" cy="23257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7422A9A3-8636-4A04-BD48-3153280FB086}" type="slidenum">
              <a:rPr lang="sv-SE" smtClean="0"/>
              <a:pPr>
                <a:spcAft>
                  <a:spcPts val="600"/>
                </a:spcAft>
              </a:pPr>
              <a:t>20</a:t>
            </a:fld>
            <a:endParaRPr lang="sv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4C0267-9883-7440-8E7D-1431E290306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51520" y="4902599"/>
            <a:ext cx="2057400" cy="23257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95D3F4D8-4BE6-D743-AE27-D14757A6F270}" type="datetime1">
              <a:rPr lang="sv-SE" smtClean="0"/>
              <a:pPr>
                <a:spcAft>
                  <a:spcPts val="600"/>
                </a:spcAft>
              </a:pPr>
              <a:t>2021-06-27</a:t>
            </a:fld>
            <a:endParaRPr lang="sv-SE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AF8FDCE-DFE6-7541-ADD8-1579EFFFC5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3680" y="250032"/>
            <a:ext cx="7763861" cy="647700"/>
          </a:xfrm>
        </p:spPr>
        <p:txBody>
          <a:bodyPr anchor="ctr">
            <a:normAutofit/>
          </a:bodyPr>
          <a:lstStyle/>
          <a:p>
            <a:r>
              <a:rPr lang="en-SE" dirty="0"/>
              <a:t>Resulting predictions LSTM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605BFA4-F0D2-5B45-9F71-9C17B7F82A13}"/>
              </a:ext>
            </a:extLst>
          </p:cNvPr>
          <p:cNvSpPr/>
          <p:nvPr/>
        </p:nvSpPr>
        <p:spPr>
          <a:xfrm>
            <a:off x="6181845" y="448902"/>
            <a:ext cx="1797352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(Weekly sequencing)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32A568D-DF3E-4846-8750-81BE37A83B85}"/>
              </a:ext>
            </a:extLst>
          </p:cNvPr>
          <p:cNvSpPr/>
          <p:nvPr/>
        </p:nvSpPr>
        <p:spPr>
          <a:xfrm>
            <a:off x="7462280" y="3540780"/>
            <a:ext cx="1369286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E" dirty="0">
                <a:latin typeface="Arial" panose="020B0604020202020204" pitchFamily="34" charset="0"/>
              </a:rPr>
              <a:t>MAE = 1</a:t>
            </a:r>
            <a:r>
              <a:rPr lang="en-SE" dirty="0"/>
              <a:t>16.508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68E9B28-D6EC-9F4A-8B51-77EBC2B0A16A}"/>
              </a:ext>
            </a:extLst>
          </p:cNvPr>
          <p:cNvSpPr/>
          <p:nvPr/>
        </p:nvSpPr>
        <p:spPr>
          <a:xfrm>
            <a:off x="7558460" y="1764462"/>
            <a:ext cx="1189749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E" dirty="0">
                <a:latin typeface="Arial" panose="020B0604020202020204" pitchFamily="34" charset="0"/>
              </a:rPr>
              <a:t>MAE = </a:t>
            </a:r>
            <a:r>
              <a:rPr lang="en-SE" dirty="0"/>
              <a:t>7.757</a:t>
            </a:r>
            <a:endParaRPr lang="en-US" dirty="0"/>
          </a:p>
        </p:txBody>
      </p:sp>
      <p:sp>
        <p:nvSpPr>
          <p:cNvPr id="12" name="Footer Placeholder 2">
            <a:extLst>
              <a:ext uri="{FF2B5EF4-FFF2-40B4-BE49-F238E27FC236}">
                <a16:creationId xmlns:a16="http://schemas.microsoft.com/office/drawing/2014/main" id="{5833DAFD-69E5-7D49-80B5-12F1B88F6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902599"/>
            <a:ext cx="3086100" cy="232574"/>
          </a:xfrm>
        </p:spPr>
        <p:txBody>
          <a:bodyPr/>
          <a:lstStyle/>
          <a:p>
            <a:r>
              <a:rPr lang="en-US" dirty="0"/>
              <a:t>Evaluating deep learning models for electricity price forecasting – Mia </a:t>
            </a:r>
            <a:r>
              <a:rPr lang="en-US" dirty="0" err="1"/>
              <a:t>Zdybek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4716994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hart, histogram&#10;&#10;Description automatically generated">
            <a:extLst>
              <a:ext uri="{FF2B5EF4-FFF2-40B4-BE49-F238E27FC236}">
                <a16:creationId xmlns:a16="http://schemas.microsoft.com/office/drawing/2014/main" id="{70F356BE-BE94-2C44-B125-4266545440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3725" y="1193800"/>
            <a:ext cx="5414963" cy="1741488"/>
          </a:xfrm>
          <a:prstGeom prst="rect">
            <a:avLst/>
          </a:prstGeom>
        </p:spPr>
      </p:pic>
      <p:pic>
        <p:nvPicPr>
          <p:cNvPr id="8" name="Picture 7" descr="Chart, line chart, histogram&#10;&#10;Description automatically generated">
            <a:extLst>
              <a:ext uri="{FF2B5EF4-FFF2-40B4-BE49-F238E27FC236}">
                <a16:creationId xmlns:a16="http://schemas.microsoft.com/office/drawing/2014/main" id="{C2B0B4A2-0F2C-3D45-9455-6C9031BC55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3725" y="2992438"/>
            <a:ext cx="5414963" cy="1741488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22EC910-EF4B-8F4E-B553-3CC93A82A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35080" y="4902599"/>
            <a:ext cx="2057400" cy="23257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7422A9A3-8636-4A04-BD48-3153280FB086}" type="slidenum">
              <a:rPr lang="sv-SE" smtClean="0"/>
              <a:pPr>
                <a:spcAft>
                  <a:spcPts val="600"/>
                </a:spcAft>
              </a:pPr>
              <a:t>21</a:t>
            </a:fld>
            <a:endParaRPr lang="sv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4C0267-9883-7440-8E7D-1431E290306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51520" y="4902599"/>
            <a:ext cx="2057400" cy="23257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95D3F4D8-4BE6-D743-AE27-D14757A6F270}" type="datetime1">
              <a:rPr lang="sv-SE" smtClean="0"/>
              <a:pPr>
                <a:spcAft>
                  <a:spcPts val="600"/>
                </a:spcAft>
              </a:pPr>
              <a:t>2021-06-27</a:t>
            </a:fld>
            <a:endParaRPr lang="sv-SE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AF8FDCE-DFE6-7541-ADD8-1579EFFFC5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3680" y="250032"/>
            <a:ext cx="7763861" cy="647700"/>
          </a:xfrm>
        </p:spPr>
        <p:txBody>
          <a:bodyPr anchor="ctr">
            <a:normAutofit/>
          </a:bodyPr>
          <a:lstStyle/>
          <a:p>
            <a:r>
              <a:rPr lang="en-SE" dirty="0"/>
              <a:t>Resulting predictions CNN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F0601B1-056D-C04B-8782-060DDD8F66B0}"/>
              </a:ext>
            </a:extLst>
          </p:cNvPr>
          <p:cNvSpPr/>
          <p:nvPr/>
        </p:nvSpPr>
        <p:spPr>
          <a:xfrm>
            <a:off x="6181845" y="448902"/>
            <a:ext cx="1797352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(Weekly sequencing)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47EA443-7F81-5140-9CE8-328EC6B1DD73}"/>
              </a:ext>
            </a:extLst>
          </p:cNvPr>
          <p:cNvSpPr/>
          <p:nvPr/>
        </p:nvSpPr>
        <p:spPr>
          <a:xfrm>
            <a:off x="7462280" y="3540780"/>
            <a:ext cx="1417376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E" dirty="0">
                <a:latin typeface="Arial" panose="020B0604020202020204" pitchFamily="34" charset="0"/>
              </a:rPr>
              <a:t>MAE = </a:t>
            </a:r>
            <a:r>
              <a:rPr lang="en-SE" dirty="0"/>
              <a:t>115.449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6D369E8-1ED8-C846-B762-FD8AAED62DD2}"/>
              </a:ext>
            </a:extLst>
          </p:cNvPr>
          <p:cNvSpPr/>
          <p:nvPr/>
        </p:nvSpPr>
        <p:spPr>
          <a:xfrm>
            <a:off x="7558460" y="1764462"/>
            <a:ext cx="1189749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E" dirty="0">
                <a:latin typeface="Arial" panose="020B0604020202020204" pitchFamily="34" charset="0"/>
              </a:rPr>
              <a:t>MAE = </a:t>
            </a:r>
            <a:r>
              <a:rPr lang="en-SE" dirty="0"/>
              <a:t>8.788</a:t>
            </a:r>
            <a:endParaRPr lang="en-US" dirty="0"/>
          </a:p>
        </p:txBody>
      </p:sp>
      <p:sp>
        <p:nvSpPr>
          <p:cNvPr id="13" name="Footer Placeholder 2">
            <a:extLst>
              <a:ext uri="{FF2B5EF4-FFF2-40B4-BE49-F238E27FC236}">
                <a16:creationId xmlns:a16="http://schemas.microsoft.com/office/drawing/2014/main" id="{F5382EFF-6213-614C-A98F-FB21A4EEAC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902599"/>
            <a:ext cx="3086100" cy="232574"/>
          </a:xfrm>
        </p:spPr>
        <p:txBody>
          <a:bodyPr/>
          <a:lstStyle/>
          <a:p>
            <a:r>
              <a:rPr lang="en-US" dirty="0"/>
              <a:t>Evaluating deep learning models for electricity price forecasting – Mia </a:t>
            </a:r>
            <a:r>
              <a:rPr lang="en-US" dirty="0" err="1"/>
              <a:t>Zdybek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8847938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9995100-BE30-1F45-9F44-2332ABF192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35080" y="4902599"/>
            <a:ext cx="2057400" cy="23257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7422A9A3-8636-4A04-BD48-3153280FB086}" type="slidenum">
              <a:rPr lang="sv-SE" smtClean="0"/>
              <a:pPr>
                <a:spcAft>
                  <a:spcPts val="600"/>
                </a:spcAft>
              </a:pPr>
              <a:t>22</a:t>
            </a:fld>
            <a:endParaRPr lang="sv-SE"/>
          </a:p>
        </p:txBody>
      </p:sp>
      <p:sp>
        <p:nvSpPr>
          <p:cNvPr id="13" name="Footer Placeholder 2">
            <a:extLst>
              <a:ext uri="{FF2B5EF4-FFF2-40B4-BE49-F238E27FC236}">
                <a16:creationId xmlns:a16="http://schemas.microsoft.com/office/drawing/2014/main" id="{B48C3C5E-E19B-4C51-91B7-8839F48D52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902599"/>
            <a:ext cx="3086100" cy="232574"/>
          </a:xfrm>
        </p:spPr>
        <p:txBody>
          <a:bodyPr/>
          <a:lstStyle/>
          <a:p>
            <a:r>
              <a:rPr lang="en-US" dirty="0"/>
              <a:t>Evaluating deep learning models for electricity price forecasting – Mia </a:t>
            </a:r>
            <a:r>
              <a:rPr lang="en-US" dirty="0" err="1"/>
              <a:t>Zdybek</a:t>
            </a:r>
            <a:endParaRPr lang="sv-S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F18100-8B5F-4B4D-9D14-7FD124798BC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51520" y="4902599"/>
            <a:ext cx="2057400" cy="23257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95D3F4D8-4BE6-D743-AE27-D14757A6F270}" type="datetime1">
              <a:rPr lang="sv-SE" smtClean="0"/>
              <a:pPr>
                <a:spcAft>
                  <a:spcPts val="600"/>
                </a:spcAft>
              </a:pPr>
              <a:t>2021-06-27</a:t>
            </a:fld>
            <a:endParaRPr lang="sv-SE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C86980F-95BB-2842-A00D-413F08DD61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3680" y="250032"/>
            <a:ext cx="7763861" cy="647700"/>
          </a:xfrm>
        </p:spPr>
        <p:txBody>
          <a:bodyPr anchor="ctr">
            <a:normAutofit/>
          </a:bodyPr>
          <a:lstStyle/>
          <a:p>
            <a:r>
              <a:rPr lang="en-SE" dirty="0"/>
              <a:t>Resulting errors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EFC2EC6D-9578-9548-8000-F3E55017C1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0838" y="1635603"/>
            <a:ext cx="5202323" cy="1872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69C584C-EB32-B743-A88D-4DF9C7CA0C4B}"/>
              </a:ext>
            </a:extLst>
          </p:cNvPr>
          <p:cNvSpPr/>
          <p:nvPr/>
        </p:nvSpPr>
        <p:spPr>
          <a:xfrm>
            <a:off x="5425874" y="1918750"/>
            <a:ext cx="1666406" cy="797016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68738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9995100-BE30-1F45-9F44-2332ABF192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35080" y="4902599"/>
            <a:ext cx="2057400" cy="23257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7422A9A3-8636-4A04-BD48-3153280FB086}" type="slidenum">
              <a:rPr lang="sv-SE" smtClean="0"/>
              <a:pPr>
                <a:spcAft>
                  <a:spcPts val="600"/>
                </a:spcAft>
              </a:pPr>
              <a:t>23</a:t>
            </a:fld>
            <a:endParaRPr lang="sv-SE"/>
          </a:p>
        </p:txBody>
      </p:sp>
      <p:sp>
        <p:nvSpPr>
          <p:cNvPr id="13" name="Footer Placeholder 2">
            <a:extLst>
              <a:ext uri="{FF2B5EF4-FFF2-40B4-BE49-F238E27FC236}">
                <a16:creationId xmlns:a16="http://schemas.microsoft.com/office/drawing/2014/main" id="{B48C3C5E-E19B-4C51-91B7-8839F48D52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902599"/>
            <a:ext cx="3086100" cy="232574"/>
          </a:xfrm>
        </p:spPr>
        <p:txBody>
          <a:bodyPr/>
          <a:lstStyle/>
          <a:p>
            <a:r>
              <a:rPr lang="en-US" dirty="0"/>
              <a:t>Evaluating deep learning models for electricity price forecasting – Mia </a:t>
            </a:r>
            <a:r>
              <a:rPr lang="en-US" dirty="0" err="1"/>
              <a:t>Zdybek</a:t>
            </a:r>
            <a:endParaRPr lang="sv-S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F18100-8B5F-4B4D-9D14-7FD124798BC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51520" y="4902599"/>
            <a:ext cx="2057400" cy="23257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95D3F4D8-4BE6-D743-AE27-D14757A6F270}" type="datetime1">
              <a:rPr lang="sv-SE" smtClean="0"/>
              <a:pPr>
                <a:spcAft>
                  <a:spcPts val="600"/>
                </a:spcAft>
              </a:pPr>
              <a:t>2021-06-27</a:t>
            </a:fld>
            <a:endParaRPr lang="sv-SE"/>
          </a:p>
        </p:txBody>
      </p:sp>
      <p:pic>
        <p:nvPicPr>
          <p:cNvPr id="8" name="Picture 7" descr="A picture containing diagram&#10;&#10;Description automatically generated">
            <a:extLst>
              <a:ext uri="{FF2B5EF4-FFF2-40B4-BE49-F238E27FC236}">
                <a16:creationId xmlns:a16="http://schemas.microsoft.com/office/drawing/2014/main" id="{73BDF0E4-49DC-3B45-A659-A961963024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429" y="897732"/>
            <a:ext cx="4998925" cy="1837105"/>
          </a:xfrm>
          <a:prstGeom prst="rect">
            <a:avLst/>
          </a:prstGeom>
          <a:noFill/>
        </p:spPr>
      </p:pic>
      <p:pic>
        <p:nvPicPr>
          <p:cNvPr id="5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01B7951A-4A27-6940-9DBD-FF569759C1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125" y="2900165"/>
            <a:ext cx="4998925" cy="1837105"/>
          </a:xfrm>
          <a:prstGeom prst="rect">
            <a:avLst/>
          </a:prstGeom>
          <a:noFill/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BC86980F-95BB-2842-A00D-413F08DD61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3680" y="250032"/>
            <a:ext cx="7763861" cy="647700"/>
          </a:xfrm>
        </p:spPr>
        <p:txBody>
          <a:bodyPr anchor="ctr">
            <a:normAutofit/>
          </a:bodyPr>
          <a:lstStyle/>
          <a:p>
            <a:r>
              <a:rPr lang="en-SE" dirty="0"/>
              <a:t>Resulting errors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DB064E2-554A-5345-9EC2-12D758A3426F}"/>
              </a:ext>
            </a:extLst>
          </p:cNvPr>
          <p:cNvSpPr/>
          <p:nvPr/>
        </p:nvSpPr>
        <p:spPr>
          <a:xfrm>
            <a:off x="6588223" y="3560840"/>
            <a:ext cx="1502334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Daily sequencing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C61660A-C1D5-2A42-87A6-CA501E57C3B8}"/>
              </a:ext>
            </a:extLst>
          </p:cNvPr>
          <p:cNvSpPr/>
          <p:nvPr/>
        </p:nvSpPr>
        <p:spPr>
          <a:xfrm>
            <a:off x="6588223" y="1639327"/>
            <a:ext cx="1681935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Weekly sequencing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8052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6D33498-778B-F44D-8F61-086942160D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35080" y="4902599"/>
            <a:ext cx="2057400" cy="23257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7422A9A3-8636-4A04-BD48-3153280FB086}" type="slidenum">
              <a:rPr lang="sv-SE" smtClean="0"/>
              <a:pPr>
                <a:spcAft>
                  <a:spcPts val="600"/>
                </a:spcAft>
              </a:pPr>
              <a:t>24</a:t>
            </a:fld>
            <a:endParaRPr lang="sv-SE"/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459AC5ED-86C7-450E-90F4-58B486205A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902599"/>
            <a:ext cx="3086100" cy="232574"/>
          </a:xfrm>
        </p:spPr>
        <p:txBody>
          <a:bodyPr/>
          <a:lstStyle/>
          <a:p>
            <a:r>
              <a:rPr lang="en-US" dirty="0"/>
              <a:t>Evaluating deep learning models for electricity price forecasting – Mia </a:t>
            </a:r>
            <a:r>
              <a:rPr lang="en-US" dirty="0" err="1"/>
              <a:t>Zdybek</a:t>
            </a:r>
            <a:endParaRPr lang="sv-S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2C6B0E-75FA-9F48-8A13-146037F237C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51520" y="4902599"/>
            <a:ext cx="2057400" cy="23257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11BA7D9E-CD1D-F144-88A8-27D2C4D672B1}" type="datetime1">
              <a:rPr lang="sv-SE" smtClean="0"/>
              <a:pPr>
                <a:spcAft>
                  <a:spcPts val="600"/>
                </a:spcAft>
              </a:pPr>
              <a:t>2021-06-27</a:t>
            </a:fld>
            <a:endParaRPr lang="sv-SE"/>
          </a:p>
        </p:txBody>
      </p:sp>
      <p:pic>
        <p:nvPicPr>
          <p:cNvPr id="8" name="Picture 7" descr="Chart, histogram&#10;&#10;Description automatically generated">
            <a:extLst>
              <a:ext uri="{FF2B5EF4-FFF2-40B4-BE49-F238E27FC236}">
                <a16:creationId xmlns:a16="http://schemas.microsoft.com/office/drawing/2014/main" id="{F9724521-B833-5945-8F86-21189E427A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4" y="1203598"/>
            <a:ext cx="3145485" cy="2359115"/>
          </a:xfrm>
          <a:prstGeom prst="rect">
            <a:avLst/>
          </a:prstGeom>
          <a:noFill/>
        </p:spPr>
      </p:pic>
      <p:pic>
        <p:nvPicPr>
          <p:cNvPr id="10" name="Picture 9" descr="Chart&#10;&#10;Description automatically generated">
            <a:extLst>
              <a:ext uri="{FF2B5EF4-FFF2-40B4-BE49-F238E27FC236}">
                <a16:creationId xmlns:a16="http://schemas.microsoft.com/office/drawing/2014/main" id="{253E4523-F84C-4340-959C-7EE1ADA95D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498" y="1203598"/>
            <a:ext cx="3145485" cy="2359115"/>
          </a:xfrm>
          <a:prstGeom prst="rect">
            <a:avLst/>
          </a:prstGeom>
          <a:noFill/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28AB7BD5-DAFD-F744-8DC8-D7A92F9414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3680" y="250032"/>
            <a:ext cx="7763861" cy="647700"/>
          </a:xfrm>
        </p:spPr>
        <p:txBody>
          <a:bodyPr anchor="ctr">
            <a:normAutofit/>
          </a:bodyPr>
          <a:lstStyle/>
          <a:p>
            <a:r>
              <a:rPr lang="en-US" dirty="0"/>
              <a:t>Diebold-Mariano test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016FF5A-E855-1948-BA0A-984499A9F741}"/>
              </a:ext>
            </a:extLst>
          </p:cNvPr>
          <p:cNvSpPr/>
          <p:nvPr/>
        </p:nvSpPr>
        <p:spPr>
          <a:xfrm>
            <a:off x="1881953" y="3718538"/>
            <a:ext cx="1502334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dirty="0"/>
              <a:t>Daily sequencing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C54BA45-ABEC-C849-9C29-D5978EDDE1A7}"/>
              </a:ext>
            </a:extLst>
          </p:cNvPr>
          <p:cNvSpPr/>
          <p:nvPr/>
        </p:nvSpPr>
        <p:spPr>
          <a:xfrm>
            <a:off x="5580112" y="3676109"/>
            <a:ext cx="1681935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dirty="0"/>
              <a:t>Weekly sequencing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15641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hart, histogram&#10;&#10;Description automatically generated">
            <a:extLst>
              <a:ext uri="{FF2B5EF4-FFF2-40B4-BE49-F238E27FC236}">
                <a16:creationId xmlns:a16="http://schemas.microsoft.com/office/drawing/2014/main" id="{338A1F2A-4DF2-CC44-A895-EB8443523B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229" y="987574"/>
            <a:ext cx="6762551" cy="2238375"/>
          </a:xfrm>
          <a:prstGeom prst="rect">
            <a:avLst/>
          </a:prstGeom>
        </p:spPr>
      </p:pic>
      <p:pic>
        <p:nvPicPr>
          <p:cNvPr id="9" name="Picture 8" descr="Chart, histogram&#10;&#10;Description automatically generated">
            <a:extLst>
              <a:ext uri="{FF2B5EF4-FFF2-40B4-BE49-F238E27FC236}">
                <a16:creationId xmlns:a16="http://schemas.microsoft.com/office/drawing/2014/main" id="{19EA8549-59B5-A040-B047-A0324EA68A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225949"/>
            <a:ext cx="3816424" cy="1400718"/>
          </a:xfrm>
          <a:prstGeom prst="rect">
            <a:avLst/>
          </a:prstGeom>
        </p:spPr>
      </p:pic>
      <p:pic>
        <p:nvPicPr>
          <p:cNvPr id="11" name="Picture 10" descr="Chart, histogram&#10;&#10;Description automatically generated">
            <a:extLst>
              <a:ext uri="{FF2B5EF4-FFF2-40B4-BE49-F238E27FC236}">
                <a16:creationId xmlns:a16="http://schemas.microsoft.com/office/drawing/2014/main" id="{69F8949A-DC48-3347-A84A-A2FB2C17E8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960" y="3219075"/>
            <a:ext cx="4568406" cy="1471716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AAC0A21-D2C2-A34A-BAD5-CE00586A79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35080" y="4902599"/>
            <a:ext cx="2057400" cy="23257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7422A9A3-8636-4A04-BD48-3153280FB086}" type="slidenum">
              <a:rPr lang="sv-SE" smtClean="0"/>
              <a:pPr>
                <a:spcAft>
                  <a:spcPts val="600"/>
                </a:spcAft>
              </a:pPr>
              <a:t>25</a:t>
            </a:fld>
            <a:endParaRPr lang="sv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ABC94B-91AF-224F-8465-EE641E5A7C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51520" y="4902599"/>
            <a:ext cx="2057400" cy="23257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9663559-229D-724F-BBD5-623E582CF5C1}" type="datetime1">
              <a:rPr lang="sv-SE" smtClean="0"/>
              <a:pPr>
                <a:spcAft>
                  <a:spcPts val="600"/>
                </a:spcAft>
              </a:pPr>
              <a:t>2021-06-27</a:t>
            </a:fld>
            <a:endParaRPr lang="sv-SE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44A8632A-49F5-FD44-93B2-ABEE294AFC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3680" y="250032"/>
            <a:ext cx="7763861" cy="647700"/>
          </a:xfrm>
        </p:spPr>
        <p:txBody>
          <a:bodyPr anchor="ctr">
            <a:normAutofit/>
          </a:bodyPr>
          <a:lstStyle/>
          <a:p>
            <a:r>
              <a:rPr lang="en-US" dirty="0"/>
              <a:t>Randomly selected predictions LSTM</a:t>
            </a:r>
          </a:p>
        </p:txBody>
      </p:sp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495DA156-D0E5-F24A-97C9-1A9AD72FA3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902599"/>
            <a:ext cx="3086100" cy="232574"/>
          </a:xfrm>
        </p:spPr>
        <p:txBody>
          <a:bodyPr/>
          <a:lstStyle/>
          <a:p>
            <a:r>
              <a:rPr lang="en-US" dirty="0"/>
              <a:t>Evaluating deep learning models for electricity price forecasting – Mia </a:t>
            </a:r>
            <a:r>
              <a:rPr lang="en-US" dirty="0" err="1"/>
              <a:t>Zdybek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7299285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hart, histogram&#10;&#10;Description automatically generated">
            <a:extLst>
              <a:ext uri="{FF2B5EF4-FFF2-40B4-BE49-F238E27FC236}">
                <a16:creationId xmlns:a16="http://schemas.microsoft.com/office/drawing/2014/main" id="{4833455E-958B-584E-9CEA-EE1C8020FC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307" y="1064818"/>
            <a:ext cx="7158038" cy="2332038"/>
          </a:xfrm>
          <a:prstGeom prst="rect">
            <a:avLst/>
          </a:prstGeom>
        </p:spPr>
      </p:pic>
      <p:pic>
        <p:nvPicPr>
          <p:cNvPr id="11" name="Picture 10" descr="Chart, histogram&#10;&#10;Description automatically generated">
            <a:extLst>
              <a:ext uri="{FF2B5EF4-FFF2-40B4-BE49-F238E27FC236}">
                <a16:creationId xmlns:a16="http://schemas.microsoft.com/office/drawing/2014/main" id="{F0F1030B-44D4-194F-9495-F23E9E9C4E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7" y="3309820"/>
            <a:ext cx="4109790" cy="1350162"/>
          </a:xfrm>
          <a:prstGeom prst="rect">
            <a:avLst/>
          </a:prstGeom>
        </p:spPr>
      </p:pic>
      <p:pic>
        <p:nvPicPr>
          <p:cNvPr id="13" name="Picture 12" descr="Chart, line chart, histogram&#10;&#10;Description automatically generated">
            <a:extLst>
              <a:ext uri="{FF2B5EF4-FFF2-40B4-BE49-F238E27FC236}">
                <a16:creationId xmlns:a16="http://schemas.microsoft.com/office/drawing/2014/main" id="{27B515EE-8233-E040-865B-8723090E43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4931" y="3309820"/>
            <a:ext cx="4109789" cy="1350162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FEC415E-68E1-C24C-BABB-806BC7A49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35080" y="4902599"/>
            <a:ext cx="2057400" cy="23257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7422A9A3-8636-4A04-BD48-3153280FB086}" type="slidenum">
              <a:rPr lang="sv-SE" smtClean="0"/>
              <a:pPr>
                <a:spcAft>
                  <a:spcPts val="600"/>
                </a:spcAft>
              </a:pPr>
              <a:t>26</a:t>
            </a:fld>
            <a:endParaRPr lang="sv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323765-FE7D-1944-93BD-890697D4BD9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51520" y="4902599"/>
            <a:ext cx="2057400" cy="23257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95D3F4D8-4BE6-D743-AE27-D14757A6F270}" type="datetime1">
              <a:rPr lang="sv-SE" smtClean="0"/>
              <a:pPr>
                <a:spcAft>
                  <a:spcPts val="600"/>
                </a:spcAft>
              </a:pPr>
              <a:t>2021-06-27</a:t>
            </a:fld>
            <a:endParaRPr lang="sv-SE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E375180-EEF9-2948-94FE-94F3B7EF6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3680" y="250032"/>
            <a:ext cx="7763861" cy="647700"/>
          </a:xfrm>
        </p:spPr>
        <p:txBody>
          <a:bodyPr anchor="ctr">
            <a:normAutofit/>
          </a:bodyPr>
          <a:lstStyle/>
          <a:p>
            <a:r>
              <a:rPr lang="en-US" dirty="0"/>
              <a:t>Randomly selected predictions CNN</a:t>
            </a:r>
          </a:p>
        </p:txBody>
      </p:sp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14012493-3C8A-1C49-AF25-D89C08EBEE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902599"/>
            <a:ext cx="3086100" cy="232574"/>
          </a:xfrm>
        </p:spPr>
        <p:txBody>
          <a:bodyPr/>
          <a:lstStyle/>
          <a:p>
            <a:r>
              <a:rPr lang="en-US" dirty="0"/>
              <a:t>Evaluating deep learning models for electricity price forecasting – Mia </a:t>
            </a:r>
            <a:r>
              <a:rPr lang="en-US" dirty="0" err="1"/>
              <a:t>Zdybek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9068677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Date Placeholder 33">
            <a:extLst>
              <a:ext uri="{FF2B5EF4-FFF2-40B4-BE49-F238E27FC236}">
                <a16:creationId xmlns:a16="http://schemas.microsoft.com/office/drawing/2014/main" id="{477E2580-045A-2C4E-BA82-D935EA0B10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FD966-E856-D943-A136-678CE7D86287}" type="datetime1">
              <a:rPr lang="sv-SE" smtClean="0"/>
              <a:pPr/>
              <a:t>2021-06-27</a:t>
            </a:fld>
            <a:endParaRPr lang="sv-SE" dirty="0"/>
          </a:p>
        </p:txBody>
      </p:sp>
      <p:sp>
        <p:nvSpPr>
          <p:cNvPr id="36" name="Slide Number Placeholder 35">
            <a:extLst>
              <a:ext uri="{FF2B5EF4-FFF2-40B4-BE49-F238E27FC236}">
                <a16:creationId xmlns:a16="http://schemas.microsoft.com/office/drawing/2014/main" id="{8351F6F7-4188-C641-8543-5926E4D07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2A9A3-8636-4A04-BD48-3153280FB086}" type="slidenum">
              <a:rPr lang="sv-SE" smtClean="0"/>
              <a:pPr/>
              <a:t>27</a:t>
            </a:fld>
            <a:endParaRPr lang="sv-SE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60851F35-D7A4-2846-A843-8391B1C146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55712" y="1635646"/>
            <a:ext cx="2632576" cy="432048"/>
          </a:xfrm>
        </p:spPr>
        <p:txBody>
          <a:bodyPr/>
          <a:lstStyle/>
          <a:p>
            <a:pPr algn="ctr"/>
            <a:r>
              <a:rPr lang="en-US" dirty="0"/>
              <a:t>5. Conclusions</a:t>
            </a:r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EF0274FA-236C-4D47-B0E8-DF6AF44523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Evaluating deep learning models for electricity price forecasting – Mia </a:t>
            </a:r>
            <a:r>
              <a:rPr lang="en-US" dirty="0" err="1"/>
              <a:t>Zdybek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1772306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F395EDF-A4CD-2749-9C7E-894EEFE5C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2A9A3-8636-4A04-BD48-3153280FB086}" type="slidenum">
              <a:rPr lang="sv-SE" smtClean="0"/>
              <a:pPr/>
              <a:t>28</a:t>
            </a:fld>
            <a:endParaRPr lang="sv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4EECF2-A5B6-0940-9E02-B79E7986D0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A7D9E-CD1D-F144-88A8-27D2C4D672B1}" type="datetime1">
              <a:rPr lang="sv-SE" smtClean="0"/>
              <a:t>2021-06-27</a:t>
            </a:fld>
            <a:endParaRPr lang="sv-SE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E002EC4-2069-AB42-B13C-FCC3C5BD2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B480341-09A3-574A-A697-57D945F6E8AA}"/>
              </a:ext>
            </a:extLst>
          </p:cNvPr>
          <p:cNvSpPr/>
          <p:nvPr/>
        </p:nvSpPr>
        <p:spPr>
          <a:xfrm>
            <a:off x="1133680" y="1203598"/>
            <a:ext cx="5382536" cy="26314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GB" sz="1500" dirty="0"/>
              <a:t>Rather simple deep learning models can predict prices with high accuracy, except for the most extreme sudden peaks. </a:t>
            </a:r>
            <a:br>
              <a:rPr lang="en-GB" sz="1500" dirty="0"/>
            </a:br>
            <a:endParaRPr lang="en-GB" sz="1500" dirty="0"/>
          </a:p>
          <a:p>
            <a:pPr marL="342900" indent="-342900">
              <a:buAutoNum type="arabicPeriod"/>
            </a:pPr>
            <a:r>
              <a:rPr lang="en-GB" sz="1500" dirty="0"/>
              <a:t>Using weekly sequencing yields higher accuracy</a:t>
            </a:r>
            <a:br>
              <a:rPr lang="en-GB" sz="1500" dirty="0"/>
            </a:br>
            <a:endParaRPr lang="en-GB" sz="1500" dirty="0"/>
          </a:p>
          <a:p>
            <a:pPr marL="342900" indent="-342900">
              <a:buAutoNum type="arabicPeriod"/>
            </a:pPr>
            <a:r>
              <a:rPr lang="en-GB" sz="1500" dirty="0"/>
              <a:t>All the deep networks outperformed the benchmark statistical model. </a:t>
            </a:r>
            <a:br>
              <a:rPr lang="en-GB" sz="1500" dirty="0"/>
            </a:br>
            <a:br>
              <a:rPr lang="en-GB" sz="1500" dirty="0"/>
            </a:br>
            <a:r>
              <a:rPr lang="en-GB" sz="1500" dirty="0"/>
              <a:t>In particular, LSTM and CNN with weekly sequencing performed best.</a:t>
            </a:r>
            <a:endParaRPr lang="en-US" sz="1500" dirty="0"/>
          </a:p>
        </p:txBody>
      </p:sp>
      <p:pic>
        <p:nvPicPr>
          <p:cNvPr id="11" name="Graphic 10" descr="Idea outline">
            <a:extLst>
              <a:ext uri="{FF2B5EF4-FFF2-40B4-BE49-F238E27FC236}">
                <a16:creationId xmlns:a16="http://schemas.microsoft.com/office/drawing/2014/main" id="{36081F92-6867-E344-9A68-4A28876AFC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87096" y="1779661"/>
            <a:ext cx="1157311" cy="1157311"/>
          </a:xfrm>
          <a:prstGeom prst="rect">
            <a:avLst/>
          </a:prstGeom>
        </p:spPr>
      </p:pic>
      <p:sp>
        <p:nvSpPr>
          <p:cNvPr id="10" name="Footer Placeholder 2">
            <a:extLst>
              <a:ext uri="{FF2B5EF4-FFF2-40B4-BE49-F238E27FC236}">
                <a16:creationId xmlns:a16="http://schemas.microsoft.com/office/drawing/2014/main" id="{43F62ADD-DCD6-D14E-A60E-B6DB5915A2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Evaluating deep learning models for electricity price forecasting – Mia </a:t>
            </a:r>
            <a:r>
              <a:rPr lang="en-US" dirty="0" err="1"/>
              <a:t>Zdybek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281962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F395EDF-A4CD-2749-9C7E-894EEFE5C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2A9A3-8636-4A04-BD48-3153280FB086}" type="slidenum">
              <a:rPr lang="sv-SE" smtClean="0"/>
              <a:pPr/>
              <a:t>29</a:t>
            </a:fld>
            <a:endParaRPr lang="sv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4EECF2-A5B6-0940-9E02-B79E7986D0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A7D9E-CD1D-F144-88A8-27D2C4D672B1}" type="datetime1">
              <a:rPr lang="sv-SE" smtClean="0"/>
              <a:t>2021-06-27</a:t>
            </a:fld>
            <a:endParaRPr lang="sv-SE"/>
          </a:p>
        </p:txBody>
      </p:sp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EE497C60-5829-1943-A0E8-38C95C5ABC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Evaluating deep learning models for electricity price forecasting – Mia </a:t>
            </a:r>
            <a:r>
              <a:rPr lang="en-US" dirty="0" err="1"/>
              <a:t>Zdybek</a:t>
            </a:r>
            <a:endParaRPr lang="sv-SE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214FCFE-84B3-164B-BF12-01DC8BEA1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893D156-8927-6344-811F-E13F2818761C}"/>
              </a:ext>
            </a:extLst>
          </p:cNvPr>
          <p:cNvSpPr/>
          <p:nvPr/>
        </p:nvSpPr>
        <p:spPr>
          <a:xfrm>
            <a:off x="1133680" y="1203598"/>
            <a:ext cx="4572000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Augment data to contain more cases with sudden peaks</a:t>
            </a:r>
            <a:br>
              <a:rPr lang="en-GB" sz="1400" dirty="0"/>
            </a:br>
            <a:endParaRPr lang="en-GB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Feature selection</a:t>
            </a:r>
            <a:br>
              <a:rPr lang="en-US" sz="1400" dirty="0"/>
            </a:b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Model architecture optimization algorithm</a:t>
            </a:r>
          </a:p>
        </p:txBody>
      </p:sp>
    </p:spTree>
    <p:extLst>
      <p:ext uri="{BB962C8B-B14F-4D97-AF65-F5344CB8AC3E}">
        <p14:creationId xmlns:p14="http://schemas.microsoft.com/office/powerpoint/2010/main" val="1354631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Date Placeholder 33">
            <a:extLst>
              <a:ext uri="{FF2B5EF4-FFF2-40B4-BE49-F238E27FC236}">
                <a16:creationId xmlns:a16="http://schemas.microsoft.com/office/drawing/2014/main" id="{477E2580-045A-2C4E-BA82-D935EA0B10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FD966-E856-D943-A136-678CE7D86287}" type="datetime1">
              <a:rPr lang="sv-SE" smtClean="0"/>
              <a:pPr/>
              <a:t>2021-06-27</a:t>
            </a:fld>
            <a:endParaRPr lang="sv-SE" dirty="0"/>
          </a:p>
        </p:txBody>
      </p:sp>
      <p:sp>
        <p:nvSpPr>
          <p:cNvPr id="35" name="Footer Placeholder 34">
            <a:extLst>
              <a:ext uri="{FF2B5EF4-FFF2-40B4-BE49-F238E27FC236}">
                <a16:creationId xmlns:a16="http://schemas.microsoft.com/office/drawing/2014/main" id="{52042EA8-980A-C248-824E-A4B16B4412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Evaluating deep learning models for electricity price forecasting – Mia </a:t>
            </a:r>
            <a:r>
              <a:rPr lang="en-US" dirty="0" err="1"/>
              <a:t>Zdybek</a:t>
            </a:r>
            <a:endParaRPr lang="sv-SE" dirty="0"/>
          </a:p>
        </p:txBody>
      </p:sp>
      <p:sp>
        <p:nvSpPr>
          <p:cNvPr id="36" name="Slide Number Placeholder 35">
            <a:extLst>
              <a:ext uri="{FF2B5EF4-FFF2-40B4-BE49-F238E27FC236}">
                <a16:creationId xmlns:a16="http://schemas.microsoft.com/office/drawing/2014/main" id="{8351F6F7-4188-C641-8543-5926E4D07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2A9A3-8636-4A04-BD48-3153280FB086}" type="slidenum">
              <a:rPr lang="sv-SE" smtClean="0"/>
              <a:pPr/>
              <a:t>3</a:t>
            </a:fld>
            <a:endParaRPr lang="sv-SE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60851F35-D7A4-2846-A843-8391B1C146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15162" y="1635646"/>
            <a:ext cx="4913676" cy="566641"/>
          </a:xfrm>
        </p:spPr>
        <p:txBody>
          <a:bodyPr/>
          <a:lstStyle/>
          <a:p>
            <a:r>
              <a:rPr lang="en-US" dirty="0"/>
              <a:t>1. Introduction to the problem</a:t>
            </a:r>
          </a:p>
        </p:txBody>
      </p:sp>
    </p:spTree>
    <p:extLst>
      <p:ext uri="{BB962C8B-B14F-4D97-AF65-F5344CB8AC3E}">
        <p14:creationId xmlns:p14="http://schemas.microsoft.com/office/powerpoint/2010/main" val="32677329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F395EDF-A4CD-2749-9C7E-894EEFE5C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2A9A3-8636-4A04-BD48-3153280FB086}" type="slidenum">
              <a:rPr lang="sv-SE" smtClean="0"/>
              <a:pPr/>
              <a:t>30</a:t>
            </a:fld>
            <a:endParaRPr lang="sv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4EECF2-A5B6-0940-9E02-B79E7986D0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A7D9E-CD1D-F144-88A8-27D2C4D672B1}" type="datetime1">
              <a:rPr lang="sv-SE" smtClean="0"/>
              <a:t>2021-06-27</a:t>
            </a:fld>
            <a:endParaRPr lang="sv-SE"/>
          </a:p>
        </p:txBody>
      </p:sp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EE497C60-5829-1943-A0E8-38C95C5ABC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Evaluating deep learning models for electricity price forecasting – Mia </a:t>
            </a:r>
            <a:r>
              <a:rPr lang="en-US" dirty="0" err="1"/>
              <a:t>Zdybek</a:t>
            </a:r>
            <a:endParaRPr lang="sv-SE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214FCFE-84B3-164B-BF12-01DC8BEA1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pic>
        <p:nvPicPr>
          <p:cNvPr id="7" name="Picture 6" descr="A person in a white dress&#10;&#10;Description automatically generated with low confidence">
            <a:extLst>
              <a:ext uri="{FF2B5EF4-FFF2-40B4-BE49-F238E27FC236}">
                <a16:creationId xmlns:a16="http://schemas.microsoft.com/office/drawing/2014/main" id="{B612DFFC-4AF9-7A42-91A8-73C2907E403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53" t="2887" r="137" b="27868"/>
          <a:stretch/>
        </p:blipFill>
        <p:spPr>
          <a:xfrm>
            <a:off x="3301559" y="1485432"/>
            <a:ext cx="2540882" cy="2506112"/>
          </a:xfrm>
          <a:prstGeom prst="ellipse">
            <a:avLst/>
          </a:prstGeom>
          <a:ln>
            <a:noFill/>
          </a:ln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21919738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F9B273-EE96-A44E-A02A-C7AA1160B9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8D38B-7A85-7E4E-9C9B-12F394E7FE78}" type="datetime1">
              <a:rPr lang="sv-SE" smtClean="0"/>
              <a:pPr/>
              <a:t>2021-06-27</a:t>
            </a:fld>
            <a:endParaRPr lang="sv-S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E5A7F8-2F17-5E4B-966E-C438E616F2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Evaluating deep learning models for electricity price forecasting – Mia </a:t>
            </a:r>
            <a:r>
              <a:rPr lang="en-US" dirty="0" err="1"/>
              <a:t>Zdybek</a:t>
            </a:r>
            <a:endParaRPr lang="sv-S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B4B103-04C0-4846-BB5C-19A08F41D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2A9A3-8636-4A04-BD48-3153280FB086}" type="slidenum">
              <a:rPr lang="sv-SE" smtClean="0"/>
              <a:pPr/>
              <a:t>4</a:t>
            </a:fld>
            <a:endParaRPr lang="sv-SE"/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08E8EBC3-06C1-9D44-A112-5549F827436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133680" y="1055077"/>
            <a:ext cx="7333605" cy="14824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b="1" dirty="0"/>
              <a:t>Benefits of spot price prediction</a:t>
            </a:r>
          </a:p>
          <a:p>
            <a:r>
              <a:rPr lang="en-GB" dirty="0"/>
              <a:t>Improved strategies for purchasing and selling electricity (financial gain)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Plan production and consumption so that grid balance is kept and losses minimized (sustainability)</a:t>
            </a:r>
          </a:p>
          <a:p>
            <a:endParaRPr lang="en-US" dirty="0"/>
          </a:p>
        </p:txBody>
      </p:sp>
      <p:pic>
        <p:nvPicPr>
          <p:cNvPr id="3" name="Graphic 2" descr="Dollar outline">
            <a:extLst>
              <a:ext uri="{FF2B5EF4-FFF2-40B4-BE49-F238E27FC236}">
                <a16:creationId xmlns:a16="http://schemas.microsoft.com/office/drawing/2014/main" id="{AAA06ECC-893B-9548-987B-779D18649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23894" y="1675540"/>
            <a:ext cx="896210" cy="896210"/>
          </a:xfrm>
          <a:prstGeom prst="rect">
            <a:avLst/>
          </a:prstGeom>
        </p:spPr>
      </p:pic>
      <p:pic>
        <p:nvPicPr>
          <p:cNvPr id="12" name="Graphic 11" descr="Open hand with plant outline">
            <a:extLst>
              <a:ext uri="{FF2B5EF4-FFF2-40B4-BE49-F238E27FC236}">
                <a16:creationId xmlns:a16="http://schemas.microsoft.com/office/drawing/2014/main" id="{CEA2427B-E53C-F048-BB6E-70C41C6844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23357" y="3326768"/>
            <a:ext cx="1097283" cy="1097283"/>
          </a:xfrm>
          <a:prstGeom prst="rect">
            <a:avLst/>
          </a:prstGeom>
        </p:spPr>
      </p:pic>
      <p:sp>
        <p:nvSpPr>
          <p:cNvPr id="16" name="Title 15">
            <a:extLst>
              <a:ext uri="{FF2B5EF4-FFF2-40B4-BE49-F238E27FC236}">
                <a16:creationId xmlns:a16="http://schemas.microsoft.com/office/drawing/2014/main" id="{0ED25CF4-0BE3-CD48-9171-25BCDFEB8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</p:spTree>
    <p:extLst>
      <p:ext uri="{BB962C8B-B14F-4D97-AF65-F5344CB8AC3E}">
        <p14:creationId xmlns:p14="http://schemas.microsoft.com/office/powerpoint/2010/main" val="624498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DE2904E-6BFF-A744-8A88-85610F955C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2A9A3-8636-4A04-BD48-3153280FB086}" type="slidenum">
              <a:rPr lang="sv-SE" smtClean="0"/>
              <a:pPr/>
              <a:t>5</a:t>
            </a:fld>
            <a:endParaRPr lang="sv-S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82FE897-784A-C449-9399-3EB22266A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Evaluating deep learning models for electricity price forecasting – Mia </a:t>
            </a:r>
            <a:r>
              <a:rPr lang="en-US" dirty="0" err="1"/>
              <a:t>Zdybek</a:t>
            </a:r>
            <a:endParaRPr lang="sv-S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8B2A4C-4DB8-1C4F-BF98-7894CEBCAE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3F4D8-4BE6-D743-AE27-D14757A6F270}" type="datetime1">
              <a:rPr lang="sv-SE" smtClean="0"/>
              <a:t>2021-06-27</a:t>
            </a:fld>
            <a:endParaRPr lang="sv-SE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39A50FF-C239-7247-BD29-6B0354A3275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123752" y="1190768"/>
            <a:ext cx="6896496" cy="647700"/>
          </a:xfrm>
        </p:spPr>
        <p:txBody>
          <a:bodyPr/>
          <a:lstStyle/>
          <a:p>
            <a:r>
              <a:rPr lang="en-US" dirty="0"/>
              <a:t>Find a relatively simple machine learning model</a:t>
            </a:r>
            <a:br>
              <a:rPr lang="en-US" dirty="0"/>
            </a:br>
            <a:r>
              <a:rPr lang="en-US" dirty="0"/>
              <a:t>that can predict spot prices 10-days ahead with good accuracy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9932F36-DB66-ED46-B6D8-4DA68C33C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</a:t>
            </a:r>
          </a:p>
        </p:txBody>
      </p:sp>
      <p:pic>
        <p:nvPicPr>
          <p:cNvPr id="13" name="Graphic 12" descr="Periodic Graph outline">
            <a:extLst>
              <a:ext uri="{FF2B5EF4-FFF2-40B4-BE49-F238E27FC236}">
                <a16:creationId xmlns:a16="http://schemas.microsoft.com/office/drawing/2014/main" id="{B54EA9BA-6676-154B-A116-0D75AAB8EA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03340" y="2131505"/>
            <a:ext cx="1537320" cy="1537320"/>
          </a:xfrm>
          <a:prstGeom prst="rect">
            <a:avLst/>
          </a:prstGeom>
        </p:spPr>
      </p:pic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8ADC01A3-19AC-8049-90B6-26B22885146F}"/>
              </a:ext>
            </a:extLst>
          </p:cNvPr>
          <p:cNvSpPr txBox="1">
            <a:spLocks/>
          </p:cNvSpPr>
          <p:nvPr/>
        </p:nvSpPr>
        <p:spPr>
          <a:xfrm>
            <a:off x="1133680" y="3867894"/>
            <a:ext cx="6896496" cy="6477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‒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˃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‒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This was done for SVEA Solar</a:t>
            </a:r>
            <a:br>
              <a:rPr lang="en-US" dirty="0"/>
            </a:br>
            <a:r>
              <a:rPr lang="en-US" dirty="0"/>
              <a:t>for optimizing end-customer consumption/production</a:t>
            </a:r>
          </a:p>
        </p:txBody>
      </p:sp>
    </p:spTree>
    <p:extLst>
      <p:ext uri="{BB962C8B-B14F-4D97-AF65-F5344CB8AC3E}">
        <p14:creationId xmlns:p14="http://schemas.microsoft.com/office/powerpoint/2010/main" val="1002280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8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F9B273-EE96-A44E-A02A-C7AA1160B9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8D38B-7A85-7E4E-9C9B-12F394E7FE78}" type="datetime1">
              <a:rPr lang="sv-SE" smtClean="0"/>
              <a:pPr/>
              <a:t>2021-06-27</a:t>
            </a:fld>
            <a:endParaRPr lang="sv-S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E5A7F8-2F17-5E4B-966E-C438E616F2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Evaluating deep learning models for electricity price forecasting – Mia </a:t>
            </a:r>
            <a:r>
              <a:rPr lang="en-US" dirty="0" err="1"/>
              <a:t>Zdybek</a:t>
            </a:r>
            <a:endParaRPr lang="sv-S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B4B103-04C0-4846-BB5C-19A08F41D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2A9A3-8636-4A04-BD48-3153280FB086}" type="slidenum">
              <a:rPr lang="sv-SE" smtClean="0"/>
              <a:pPr/>
              <a:t>6</a:t>
            </a:fld>
            <a:endParaRPr lang="sv-SE" dirty="0"/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08E8EBC3-06C1-9D44-A112-5549F827436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133680" y="2320431"/>
            <a:ext cx="7333605" cy="20096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/>
              <a:t>Demand and supply depend on unstable parameters:</a:t>
            </a:r>
          </a:p>
          <a:p>
            <a:pPr marL="0" indent="0">
              <a:buNone/>
            </a:pPr>
            <a:r>
              <a:rPr lang="en-US" dirty="0"/>
              <a:t>    - Weather</a:t>
            </a:r>
          </a:p>
          <a:p>
            <a:pPr marL="0" indent="0">
              <a:buNone/>
            </a:pPr>
            <a:r>
              <a:rPr lang="en-US" dirty="0"/>
              <a:t>    - Seasonal/societal behavior (holidays, weekly/monthly behavior)</a:t>
            </a:r>
          </a:p>
          <a:p>
            <a:pPr marL="0" indent="0">
              <a:buNone/>
            </a:pPr>
            <a:r>
              <a:rPr lang="en-US" dirty="0"/>
              <a:t>    - Politics</a:t>
            </a:r>
          </a:p>
          <a:p>
            <a:pPr marL="0" indent="0">
              <a:buNone/>
            </a:pPr>
            <a:r>
              <a:rPr lang="en-US" dirty="0"/>
              <a:t>    - Power source</a:t>
            </a:r>
          </a:p>
          <a:p>
            <a:pPr marL="0" indent="0">
              <a:buNone/>
            </a:pPr>
            <a:r>
              <a:rPr lang="en-US" dirty="0"/>
              <a:t>    - Transfer bottlenecks</a:t>
            </a:r>
          </a:p>
        </p:txBody>
      </p:sp>
      <p:pic>
        <p:nvPicPr>
          <p:cNvPr id="8" name="Graphic 7" descr="Supply And Demand outline">
            <a:extLst>
              <a:ext uri="{FF2B5EF4-FFF2-40B4-BE49-F238E27FC236}">
                <a16:creationId xmlns:a16="http://schemas.microsoft.com/office/drawing/2014/main" id="{EAA1A2DA-D554-F04A-AB1D-B253A8917B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15352" y="859886"/>
            <a:ext cx="1080120" cy="1080120"/>
          </a:xfrm>
          <a:prstGeom prst="rect">
            <a:avLst/>
          </a:prstGeom>
        </p:spPr>
      </p:pic>
      <p:pic>
        <p:nvPicPr>
          <p:cNvPr id="10" name="Graphic 9" descr="Partial sun outline">
            <a:extLst>
              <a:ext uri="{FF2B5EF4-FFF2-40B4-BE49-F238E27FC236}">
                <a16:creationId xmlns:a16="http://schemas.microsoft.com/office/drawing/2014/main" id="{7D33E065-2817-D54C-9410-7372DFCD6B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324528" y="-20506"/>
            <a:ext cx="914400" cy="914400"/>
          </a:xfrm>
          <a:prstGeom prst="rect">
            <a:avLst/>
          </a:prstGeom>
        </p:spPr>
      </p:pic>
      <p:pic>
        <p:nvPicPr>
          <p:cNvPr id="14" name="Graphic 13" descr="Partial sun outline">
            <a:extLst>
              <a:ext uri="{FF2B5EF4-FFF2-40B4-BE49-F238E27FC236}">
                <a16:creationId xmlns:a16="http://schemas.microsoft.com/office/drawing/2014/main" id="{DEED30A0-1D06-2B41-A308-EC82A712F9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59976" y="2010550"/>
            <a:ext cx="914400" cy="914400"/>
          </a:xfrm>
          <a:prstGeom prst="rect">
            <a:avLst/>
          </a:prstGeom>
        </p:spPr>
      </p:pic>
      <p:pic>
        <p:nvPicPr>
          <p:cNvPr id="16" name="Graphic 15" descr="Atom outline">
            <a:extLst>
              <a:ext uri="{FF2B5EF4-FFF2-40B4-BE49-F238E27FC236}">
                <a16:creationId xmlns:a16="http://schemas.microsoft.com/office/drawing/2014/main" id="{C95221F1-F9C3-984C-9700-16958A7DCB7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943530" y="2839241"/>
            <a:ext cx="880644" cy="880644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F29FCFB8-70D4-334A-81A9-5AB74ACCC889}"/>
              </a:ext>
            </a:extLst>
          </p:cNvPr>
          <p:cNvSpPr/>
          <p:nvPr/>
        </p:nvSpPr>
        <p:spPr>
          <a:xfrm>
            <a:off x="1043608" y="1467289"/>
            <a:ext cx="4572000" cy="50783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90000"/>
              </a:lnSpc>
              <a:spcBef>
                <a:spcPts val="750"/>
              </a:spcBef>
            </a:pPr>
            <a:r>
              <a:rPr lang="en-US" dirty="0"/>
              <a:t>E</a:t>
            </a:r>
            <a:r>
              <a:rPr lang="en-US" sz="1500" dirty="0"/>
              <a:t>lectricity spot prices depend on electricity demand and supply (and bidding strategies)</a:t>
            </a:r>
          </a:p>
        </p:txBody>
      </p:sp>
      <p:sp>
        <p:nvSpPr>
          <p:cNvPr id="21" name="Title 20">
            <a:extLst>
              <a:ext uri="{FF2B5EF4-FFF2-40B4-BE49-F238E27FC236}">
                <a16:creationId xmlns:a16="http://schemas.microsoft.com/office/drawing/2014/main" id="{C531DB22-65EE-B940-8599-5B74973496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</a:t>
            </a:r>
          </a:p>
        </p:txBody>
      </p:sp>
      <p:sp>
        <p:nvSpPr>
          <p:cNvPr id="23" name="Content Placeholder 18">
            <a:extLst>
              <a:ext uri="{FF2B5EF4-FFF2-40B4-BE49-F238E27FC236}">
                <a16:creationId xmlns:a16="http://schemas.microsoft.com/office/drawing/2014/main" id="{1FA92133-D1C6-C040-BC3C-0C253246CB6E}"/>
              </a:ext>
            </a:extLst>
          </p:cNvPr>
          <p:cNvSpPr txBox="1">
            <a:spLocks/>
          </p:cNvSpPr>
          <p:nvPr/>
        </p:nvSpPr>
        <p:spPr>
          <a:xfrm>
            <a:off x="1133680" y="1055077"/>
            <a:ext cx="7333605" cy="29253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‒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˃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‒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Electricity spot prices are unstable</a:t>
            </a:r>
          </a:p>
        </p:txBody>
      </p:sp>
    </p:spTree>
    <p:extLst>
      <p:ext uri="{BB962C8B-B14F-4D97-AF65-F5344CB8AC3E}">
        <p14:creationId xmlns:p14="http://schemas.microsoft.com/office/powerpoint/2010/main" val="1741165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57BF2D5-B88B-AE45-AB81-DEEF262787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2A9A3-8636-4A04-BD48-3153280FB086}" type="slidenum">
              <a:rPr lang="sv-SE" smtClean="0"/>
              <a:pPr/>
              <a:t>7</a:t>
            </a:fld>
            <a:endParaRPr lang="sv-S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BB7D831-B53C-7949-ABD6-38C77C8C6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Evaluating deep learning models for electricity price forecasting – Mia </a:t>
            </a:r>
            <a:r>
              <a:rPr lang="en-US" dirty="0" err="1"/>
              <a:t>Zdybek</a:t>
            </a:r>
            <a:endParaRPr lang="sv-S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03EDF2-04B6-C144-9092-E35943FE4B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3F4D8-4BE6-D743-AE27-D14757A6F270}" type="datetime1">
              <a:rPr lang="sv-SE" smtClean="0"/>
              <a:t>2021-06-27</a:t>
            </a:fld>
            <a:endParaRPr lang="sv-SE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4D6146F-C4C9-E948-9888-FC2A88BAE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Spot prices</a:t>
            </a:r>
          </a:p>
        </p:txBody>
      </p:sp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D3DD5E7F-5A58-F845-B132-97452009D0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131590"/>
            <a:ext cx="7884368" cy="2710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3852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Date Placeholder 33">
            <a:extLst>
              <a:ext uri="{FF2B5EF4-FFF2-40B4-BE49-F238E27FC236}">
                <a16:creationId xmlns:a16="http://schemas.microsoft.com/office/drawing/2014/main" id="{477E2580-045A-2C4E-BA82-D935EA0B10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FD966-E856-D943-A136-678CE7D86287}" type="datetime1">
              <a:rPr lang="sv-SE" smtClean="0"/>
              <a:pPr/>
              <a:t>2021-06-27</a:t>
            </a:fld>
            <a:endParaRPr lang="sv-SE" dirty="0"/>
          </a:p>
        </p:txBody>
      </p:sp>
      <p:sp>
        <p:nvSpPr>
          <p:cNvPr id="35" name="Footer Placeholder 34">
            <a:extLst>
              <a:ext uri="{FF2B5EF4-FFF2-40B4-BE49-F238E27FC236}">
                <a16:creationId xmlns:a16="http://schemas.microsoft.com/office/drawing/2014/main" id="{52042EA8-980A-C248-824E-A4B16B4412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Evaluating deep learning models for electricity price forecasting – Mia </a:t>
            </a:r>
            <a:r>
              <a:rPr lang="en-US" dirty="0" err="1"/>
              <a:t>Zdybek</a:t>
            </a:r>
            <a:endParaRPr lang="sv-SE" dirty="0"/>
          </a:p>
        </p:txBody>
      </p:sp>
      <p:sp>
        <p:nvSpPr>
          <p:cNvPr id="36" name="Slide Number Placeholder 35">
            <a:extLst>
              <a:ext uri="{FF2B5EF4-FFF2-40B4-BE49-F238E27FC236}">
                <a16:creationId xmlns:a16="http://schemas.microsoft.com/office/drawing/2014/main" id="{8351F6F7-4188-C641-8543-5926E4D07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2A9A3-8636-4A04-BD48-3153280FB086}" type="slidenum">
              <a:rPr lang="sv-SE" smtClean="0"/>
              <a:pPr/>
              <a:t>8</a:t>
            </a:fld>
            <a:endParaRPr lang="sv-SE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60851F35-D7A4-2846-A843-8391B1C146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79812" y="1635646"/>
            <a:ext cx="3384376" cy="566641"/>
          </a:xfrm>
        </p:spPr>
        <p:txBody>
          <a:bodyPr/>
          <a:lstStyle/>
          <a:p>
            <a:pPr algn="ctr"/>
            <a:r>
              <a:rPr lang="en-US" dirty="0"/>
              <a:t>2. Method</a:t>
            </a:r>
          </a:p>
        </p:txBody>
      </p:sp>
    </p:spTree>
    <p:extLst>
      <p:ext uri="{BB962C8B-B14F-4D97-AF65-F5344CB8AC3E}">
        <p14:creationId xmlns:p14="http://schemas.microsoft.com/office/powerpoint/2010/main" val="21130801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16F1B3F-70C1-2F42-8A98-F7363986A9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2A9A3-8636-4A04-BD48-3153280FB086}" type="slidenum">
              <a:rPr lang="sv-SE" smtClean="0"/>
              <a:pPr/>
              <a:t>9</a:t>
            </a:fld>
            <a:endParaRPr lang="sv-S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0B095FC-9458-334B-B10F-531273F71A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Evaluating deep learning models for electricity price forecasting – Mia </a:t>
            </a:r>
            <a:r>
              <a:rPr lang="en-US" dirty="0" err="1"/>
              <a:t>Zdybek</a:t>
            </a:r>
            <a:endParaRPr lang="sv-S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FFB5A9-A827-3A46-957C-7E3BDA6AD4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3F4D8-4BE6-D743-AE27-D14757A6F270}" type="datetime1">
              <a:rPr lang="sv-SE" smtClean="0"/>
              <a:t>2021-06-27</a:t>
            </a:fld>
            <a:endParaRPr lang="sv-SE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1E9D981-EFF7-4A43-9590-4D7636A9034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131840" y="1779662"/>
            <a:ext cx="5369718" cy="187220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14 reviewed papers </a:t>
            </a:r>
            <a:br>
              <a:rPr lang="en-US" dirty="0"/>
            </a:br>
            <a:endParaRPr lang="en-US" dirty="0"/>
          </a:p>
          <a:p>
            <a:r>
              <a:rPr lang="en-US" dirty="0"/>
              <a:t>Deep neural networks outperform other models, both machine learning and statistical models</a:t>
            </a:r>
            <a:br>
              <a:rPr lang="en-US" dirty="0"/>
            </a:br>
            <a:endParaRPr lang="en-US" dirty="0"/>
          </a:p>
          <a:p>
            <a:r>
              <a:rPr lang="en-US" dirty="0"/>
              <a:t>The best performing model of the papers was usually LSTM, CNN and MLP or a hybrid of these</a:t>
            </a:r>
          </a:p>
          <a:p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A8A68D0-80DC-C949-8750-39BB64CDCF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7616" y="400487"/>
            <a:ext cx="7763861" cy="647700"/>
          </a:xfrm>
        </p:spPr>
        <p:txBody>
          <a:bodyPr/>
          <a:lstStyle/>
          <a:p>
            <a:r>
              <a:rPr lang="en-US" dirty="0"/>
              <a:t>Deep learning in EPF </a:t>
            </a:r>
            <a:br>
              <a:rPr lang="en-US" dirty="0"/>
            </a:br>
            <a:r>
              <a:rPr lang="en-US" dirty="0"/>
              <a:t>(Electricity price forecasting)</a:t>
            </a:r>
          </a:p>
        </p:txBody>
      </p:sp>
      <p:pic>
        <p:nvPicPr>
          <p:cNvPr id="9" name="Picture 8" descr="Text&#10;&#10;Description automatically generated with low confidence">
            <a:extLst>
              <a:ext uri="{FF2B5EF4-FFF2-40B4-BE49-F238E27FC236}">
                <a16:creationId xmlns:a16="http://schemas.microsoft.com/office/drawing/2014/main" id="{F3A6DE69-7A59-CE48-B831-F172E52370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23419">
            <a:off x="206595" y="1477206"/>
            <a:ext cx="2815963" cy="2189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916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-tema">
  <a:themeElements>
    <a:clrScheme name="KTH">
      <a:dk1>
        <a:srgbClr val="000000"/>
      </a:dk1>
      <a:lt1>
        <a:srgbClr val="FFFFFF"/>
      </a:lt1>
      <a:dk2>
        <a:srgbClr val="65656C"/>
      </a:dk2>
      <a:lt2>
        <a:srgbClr val="838389"/>
      </a:lt2>
      <a:accent1>
        <a:srgbClr val="1954A6"/>
      </a:accent1>
      <a:accent2>
        <a:srgbClr val="5E87C0"/>
      </a:accent2>
      <a:accent3>
        <a:srgbClr val="2091C3"/>
      </a:accent3>
      <a:accent4>
        <a:srgbClr val="D02F80"/>
      </a:accent4>
      <a:accent5>
        <a:srgbClr val="D95999"/>
      </a:accent5>
      <a:accent6>
        <a:srgbClr val="61922E"/>
      </a:accent6>
      <a:hlink>
        <a:srgbClr val="65656C"/>
      </a:hlink>
      <a:folHlink>
        <a:srgbClr val="838389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</a:spPr>
      <a:bodyPr rtlCol="0" anchor="ctr"/>
      <a:lstStyle>
        <a:defPPr algn="ctr">
          <a:defRPr sz="2000"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/>
        </a:defPPr>
      </a:lstStyle>
    </a:txDef>
  </a:objectDefaults>
  <a:extraClrSchemeLst/>
  <a:extLst>
    <a:ext uri="{05A4C25C-085E-4340-85A3-A5531E510DB2}">
      <thm15:themeFamily xmlns:thm15="http://schemas.microsoft.com/office/thememl/2012/main" name="KTH_16_9_widescreen_ht20.pptx" id="{D851367E-9036-43B4-9296-8B045BA056D0}" vid="{8EB72D5C-85BD-4063-B14A-88C59FA0F9D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Office-tema</Template>
  <TotalTime>6825</TotalTime>
  <Words>947</Words>
  <Application>Microsoft Macintosh PowerPoint</Application>
  <PresentationFormat>On-screen Show (16:9)</PresentationFormat>
  <Paragraphs>213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3" baseType="lpstr">
      <vt:lpstr>Arial</vt:lpstr>
      <vt:lpstr>Calibri</vt:lpstr>
      <vt:lpstr>Office-tema</vt:lpstr>
      <vt:lpstr>Evaluating deep learning models for electricity price forecasting</vt:lpstr>
      <vt:lpstr>Agenda</vt:lpstr>
      <vt:lpstr>1. Introduction to the problem</vt:lpstr>
      <vt:lpstr>Motivation</vt:lpstr>
      <vt:lpstr>Objective</vt:lpstr>
      <vt:lpstr>Problem</vt:lpstr>
      <vt:lpstr>Spot prices</vt:lpstr>
      <vt:lpstr>2. Method</vt:lpstr>
      <vt:lpstr>Deep learning in EPF  (Electricity price forecasting)</vt:lpstr>
      <vt:lpstr>Method &amp; Hypothesis</vt:lpstr>
      <vt:lpstr>Nord Pool data</vt:lpstr>
      <vt:lpstr>SMHI data</vt:lpstr>
      <vt:lpstr>Calendar data</vt:lpstr>
      <vt:lpstr>Complete data set</vt:lpstr>
      <vt:lpstr>Data preprocessing</vt:lpstr>
      <vt:lpstr>4. Results</vt:lpstr>
      <vt:lpstr>Grid search obtained models</vt:lpstr>
      <vt:lpstr>Evaluation metrics</vt:lpstr>
      <vt:lpstr>Resulting predictions MLP</vt:lpstr>
      <vt:lpstr>Resulting predictions LSTM</vt:lpstr>
      <vt:lpstr>Resulting predictions CNN</vt:lpstr>
      <vt:lpstr>Resulting errors</vt:lpstr>
      <vt:lpstr>Resulting errors</vt:lpstr>
      <vt:lpstr>Diebold-Mariano test</vt:lpstr>
      <vt:lpstr>Randomly selected predictions LSTM</vt:lpstr>
      <vt:lpstr>Randomly selected predictions CNN</vt:lpstr>
      <vt:lpstr>5. Conclusions</vt:lpstr>
      <vt:lpstr>Conclusions</vt:lpstr>
      <vt:lpstr>Future work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Tillgänglighetsanpassa din presentation</dc:title>
  <dc:creator>Mia Zdybek</dc:creator>
  <cp:lastModifiedBy>Mia Zdybek</cp:lastModifiedBy>
  <cp:revision>95</cp:revision>
  <dcterms:created xsi:type="dcterms:W3CDTF">2021-05-29T12:11:00Z</dcterms:created>
  <dcterms:modified xsi:type="dcterms:W3CDTF">2021-06-27T12:35:21Z</dcterms:modified>
</cp:coreProperties>
</file>